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</p:sldMasterIdLst>
  <p:notesMasterIdLst>
    <p:notesMasterId r:id="rId23"/>
  </p:notesMasterIdLst>
  <p:sldIdLst>
    <p:sldId id="285" r:id="rId5"/>
    <p:sldId id="307" r:id="rId6"/>
    <p:sldId id="294" r:id="rId7"/>
    <p:sldId id="309" r:id="rId8"/>
    <p:sldId id="292" r:id="rId9"/>
    <p:sldId id="312" r:id="rId10"/>
    <p:sldId id="311" r:id="rId11"/>
    <p:sldId id="300" r:id="rId12"/>
    <p:sldId id="293" r:id="rId13"/>
    <p:sldId id="301" r:id="rId14"/>
    <p:sldId id="302" r:id="rId15"/>
    <p:sldId id="303" r:id="rId16"/>
    <p:sldId id="304" r:id="rId17"/>
    <p:sldId id="313" r:id="rId18"/>
    <p:sldId id="305" r:id="rId19"/>
    <p:sldId id="314" r:id="rId20"/>
    <p:sldId id="315" r:id="rId21"/>
    <p:sldId id="30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19272-786A-45AE-B7E0-3A51A19A8D85}" type="datetime1">
              <a:rPr lang="en-US" smtClean="0"/>
              <a:t>4/25/2020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Thomas Calvet - ArcGIS - City Choice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72465-162A-4630-B40D-311EA1BD7303}" type="datetime1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Thomas Calvet - ArcGIS - City Choice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ADE5A-30B6-4BFA-8A43-BC3F3D07E299}" type="datetime1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Thomas Calvet - ArcGIS - City Choice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6CBB4-C6CA-4EF0-993C-BB2645DC13C6}" type="datetime1">
              <a:rPr lang="en-US" smtClean="0"/>
              <a:t>4/25/2020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Thomas Calvet - ArcGIS - City Choice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6EDB6-D337-423F-BAB4-E448239ADE28}" type="datetime1">
              <a:rPr lang="en-US" smtClean="0"/>
              <a:t>4/25/2020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Thomas Calvet - ArcGIS - City Choice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B285-25DB-46E9-B2CD-49A1943CA512}" type="datetime1">
              <a:rPr lang="en-US" smtClean="0"/>
              <a:t>4/25/2020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Thomas Calvet - ArcGIS - City Choice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F833-6122-4E2D-835C-76771E857AA2}" type="datetime1">
              <a:rPr lang="en-US" smtClean="0"/>
              <a:t>4/25/2020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Thomas Calvet - ArcGIS - City Choice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8E9-69F0-481E-BBB1-2881B1874B12}" type="datetime1">
              <a:rPr lang="en-US" smtClean="0"/>
              <a:t>4/25/2020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Thomas Calvet - ArcGIS - City Choice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9AC-B0FC-46DB-9EA7-EDD3FC346FE0}" type="datetime1">
              <a:rPr lang="en-US" smtClean="0"/>
              <a:t>4/25/2020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Thomas Calvet - ArcGIS - City Choice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EC7F-83CC-4928-90C6-5E6686F89305}" type="datetime1">
              <a:rPr lang="en-US" smtClean="0"/>
              <a:t>4/25/2020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Thomas Calvet - ArcGIS - City Choice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01FF5BA-E236-421D-9AEC-9E7195A11D53}" type="datetime1">
              <a:rPr lang="en-US" smtClean="0"/>
              <a:t>4/25/2020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Thomas Calvet - ArcGIS - City Choice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CC964DF-A229-48E0-9C41-6516B546313A}" type="datetime1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Thomas Calvet - ArcGIS - City Choice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US City choice according to LOW nuclear impact and minimized air pollution with parameterized geospatial functions based on user input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Presentation on the ArcGIS platform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C2839-1C26-439F-9128-D581CBF07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D253A-84EE-4857-A7F8-4CA240F6CE4B}" type="datetime1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0CBA6-B115-4938-BBB9-141B0FAB9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Thomas Calvet - ArcGIS - City Choice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D9A23-6C1D-4503-8C1B-F5690969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FEB748A-9657-464E-B396-C728A6B4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7" y="106276"/>
            <a:ext cx="4204858" cy="369585"/>
          </a:xfrm>
        </p:spPr>
        <p:txBody>
          <a:bodyPr>
            <a:noAutofit/>
          </a:bodyPr>
          <a:lstStyle/>
          <a:p>
            <a:r>
              <a:rPr lang="en-US" sz="1800" dirty="0"/>
              <a:t>CITIES situation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5517F-7AFB-4719-B012-A5F20FFF697D}"/>
              </a:ext>
            </a:extLst>
          </p:cNvPr>
          <p:cNvSpPr txBox="1"/>
          <p:nvPr/>
        </p:nvSpPr>
        <p:spPr>
          <a:xfrm>
            <a:off x="252379" y="701460"/>
            <a:ext cx="1168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 complete the project aim we must introduce “all major cities” of the USA and get rid of the ones in the high risks areas.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EA332-4282-4302-934C-145066BA3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46" y="1296391"/>
            <a:ext cx="5322755" cy="2238819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1A55A9-2F3F-456E-B53B-E314C65CD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45" y="3896385"/>
            <a:ext cx="5322755" cy="2238819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F3168B8-E5CD-4855-A439-5A645C86E14F}"/>
              </a:ext>
            </a:extLst>
          </p:cNvPr>
          <p:cNvSpPr/>
          <p:nvPr/>
        </p:nvSpPr>
        <p:spPr>
          <a:xfrm>
            <a:off x="6384756" y="3615534"/>
            <a:ext cx="834184" cy="2005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79968-1D7E-447C-80EC-C76AF19FC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F4E1-AAC7-49E4-9020-EA3A350D9482}" type="datetime1">
              <a:rPr lang="en-US" smtClean="0"/>
              <a:t>4/25/2020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0FD9182-096A-4C9B-A0A9-168BFE726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Thomas Calvet - ArcGIS - City Choice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4AAB1B-0596-4E64-96E2-8012C4E85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BE9B0C-122E-4EF8-AB2A-D68770AEC328}"/>
              </a:ext>
            </a:extLst>
          </p:cNvPr>
          <p:cNvSpPr/>
          <p:nvPr/>
        </p:nvSpPr>
        <p:spPr>
          <a:xfrm>
            <a:off x="7412051" y="2284636"/>
            <a:ext cx="4006703" cy="2862322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 # Remove all the cities that are into </a:t>
            </a:r>
            <a:r>
              <a:rPr lang="en-US" dirty="0" err="1"/>
              <a:t>USA_Total_Risks_Areas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inFeatures</a:t>
            </a:r>
            <a:r>
              <a:rPr lang="en-US" dirty="0"/>
              <a:t> = "C:/Thomas_Calvet_City_Choice/City_Choice_In_Python/Major_Cities_US/USA_Major_Cities.shp"</a:t>
            </a:r>
          </a:p>
          <a:p>
            <a:r>
              <a:rPr lang="en-US" dirty="0"/>
              <a:t>    </a:t>
            </a:r>
            <a:r>
              <a:rPr lang="en-US" dirty="0" err="1"/>
              <a:t>erase_features</a:t>
            </a:r>
            <a:r>
              <a:rPr lang="en-US" dirty="0"/>
              <a:t> = "</a:t>
            </a:r>
            <a:r>
              <a:rPr lang="en-US" dirty="0" err="1"/>
              <a:t>USA_Total_Risks_Areas</a:t>
            </a:r>
            <a:r>
              <a:rPr lang="en-US" dirty="0"/>
              <a:t>"</a:t>
            </a:r>
          </a:p>
          <a:p>
            <a:r>
              <a:rPr lang="en-US" dirty="0"/>
              <a:t>    </a:t>
            </a:r>
            <a:r>
              <a:rPr lang="en-US" dirty="0" err="1"/>
              <a:t>arcpy.Erase_analysis</a:t>
            </a:r>
            <a:r>
              <a:rPr lang="en-US" dirty="0"/>
              <a:t>(</a:t>
            </a:r>
            <a:r>
              <a:rPr lang="en-US" dirty="0" err="1"/>
              <a:t>inFeatures</a:t>
            </a:r>
            <a:r>
              <a:rPr lang="en-US" dirty="0"/>
              <a:t>, </a:t>
            </a:r>
            <a:r>
              <a:rPr lang="en-US" dirty="0" err="1"/>
              <a:t>erase_features</a:t>
            </a:r>
            <a:r>
              <a:rPr lang="en-US" dirty="0"/>
              <a:t>, "</a:t>
            </a:r>
            <a:r>
              <a:rPr lang="en-US" dirty="0" err="1"/>
              <a:t>Less_Polluted_Cities</a:t>
            </a:r>
            <a:r>
              <a:rPr lang="en-US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104681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EF7837-F9C5-4454-9CB3-9DD794E1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53" y="1218891"/>
            <a:ext cx="10488489" cy="4420216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0A8F055-9EE7-4CAD-AFEE-1069EFD11150}"/>
              </a:ext>
            </a:extLst>
          </p:cNvPr>
          <p:cNvSpPr txBox="1"/>
          <p:nvPr/>
        </p:nvSpPr>
        <p:spPr>
          <a:xfrm>
            <a:off x="3166971" y="734371"/>
            <a:ext cx="603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“Best” cities to live in (better air quality and low nuclear risk)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EB748A-9657-464E-B396-C728A6B4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6" y="106276"/>
            <a:ext cx="3948185" cy="369585"/>
          </a:xfrm>
        </p:spPr>
        <p:txBody>
          <a:bodyPr>
            <a:noAutofit/>
          </a:bodyPr>
          <a:lstStyle/>
          <a:p>
            <a:r>
              <a:rPr lang="en-US" sz="1800" dirty="0"/>
              <a:t>Cities to live in –1</a:t>
            </a:r>
            <a:r>
              <a:rPr lang="en-US" sz="1800" baseline="30000" dirty="0"/>
              <a:t>st</a:t>
            </a:r>
            <a:r>
              <a:rPr lang="en-US" sz="1800" dirty="0"/>
              <a:t> PART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0B362B-7F5A-4787-9555-716CB7F16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205E6-CE6C-4D56-A070-3B0126F1500C}" type="datetime1">
              <a:rPr lang="en-US" smtClean="0"/>
              <a:t>4/25/2020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D6D7D8-85C5-4D12-8E6F-4A0831EB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Thomas Calvet - ArcGIS - City Choice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DBD4F-FC86-42C5-A5EF-F34512595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55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FEB748A-9657-464E-B396-C728A6B4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6" y="106276"/>
            <a:ext cx="3948185" cy="369585"/>
          </a:xfrm>
        </p:spPr>
        <p:txBody>
          <a:bodyPr>
            <a:noAutofit/>
          </a:bodyPr>
          <a:lstStyle/>
          <a:p>
            <a:r>
              <a:rPr lang="en-US" sz="1800" dirty="0"/>
              <a:t>Cities to live in –2</a:t>
            </a:r>
            <a:r>
              <a:rPr lang="en-US" sz="1800" baseline="30000" dirty="0"/>
              <a:t>nd</a:t>
            </a:r>
            <a:r>
              <a:rPr lang="en-US" sz="1800" dirty="0"/>
              <a:t> PART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59441-A76F-4D12-8A46-B61A62EBC967}"/>
              </a:ext>
            </a:extLst>
          </p:cNvPr>
          <p:cNvSpPr txBox="1"/>
          <p:nvPr/>
        </p:nvSpPr>
        <p:spPr>
          <a:xfrm>
            <a:off x="491503" y="1019588"/>
            <a:ext cx="5604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After getting the best cities of the US in terms of low risks areas, the point is to find </a:t>
            </a:r>
            <a:r>
              <a:rPr lang="en-US" u="sng" dirty="0"/>
              <a:t>dynamic cities</a:t>
            </a:r>
            <a:r>
              <a:rPr lang="en-US" dirty="0"/>
              <a:t> with enough </a:t>
            </a:r>
            <a:r>
              <a:rPr lang="en-US" b="1" dirty="0"/>
              <a:t>population</a:t>
            </a:r>
            <a:r>
              <a:rPr lang="en-US" dirty="0"/>
              <a:t> and the highest </a:t>
            </a:r>
            <a:r>
              <a:rPr lang="en-US" u="sng" dirty="0"/>
              <a:t>vacant home</a:t>
            </a:r>
            <a:r>
              <a:rPr lang="en-US" dirty="0"/>
              <a:t> as possible.  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329C9B-7CD7-485B-AF09-D43642D1A039}"/>
              </a:ext>
            </a:extLst>
          </p:cNvPr>
          <p:cNvSpPr/>
          <p:nvPr/>
        </p:nvSpPr>
        <p:spPr>
          <a:xfrm>
            <a:off x="5678907" y="3328737"/>
            <a:ext cx="834184" cy="2005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C2716-87BC-4026-A6A3-FA96A23CF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03" y="2155281"/>
            <a:ext cx="4955487" cy="2438707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3CA37-ECFF-4F4F-8959-D58B557EE30E}"/>
              </a:ext>
            </a:extLst>
          </p:cNvPr>
          <p:cNvSpPr txBox="1"/>
          <p:nvPr/>
        </p:nvSpPr>
        <p:spPr>
          <a:xfrm>
            <a:off x="1203442" y="5091932"/>
            <a:ext cx="3531608" cy="64633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Tool: Feature Class to Feature Class</a:t>
            </a:r>
          </a:p>
          <a:p>
            <a:r>
              <a:rPr lang="en-US" dirty="0"/>
              <a:t>Expression: population&gt;=100000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4C307E5-3D0D-41D5-A718-DC2838DC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8310-DDA2-46C7-996E-0996F0994BBE}" type="datetime1">
              <a:rPr lang="en-US" smtClean="0"/>
              <a:t>4/25/2020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2E89C10-F637-498E-AEA0-9CDC98A93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Thomas </a:t>
            </a:r>
            <a:r>
              <a:rPr lang="en-US" dirty="0" err="1"/>
              <a:t>Calvet</a:t>
            </a:r>
            <a:r>
              <a:rPr lang="en-US" dirty="0"/>
              <a:t> - ArcGIS - City Choice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FC084E8-052E-4B1A-B434-76993451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4A546-4E9E-46F7-8E10-8BFA21E84429}"/>
              </a:ext>
            </a:extLst>
          </p:cNvPr>
          <p:cNvSpPr/>
          <p:nvPr/>
        </p:nvSpPr>
        <p:spPr>
          <a:xfrm>
            <a:off x="6745008" y="751344"/>
            <a:ext cx="4955489" cy="5355312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 # Select only cities that are outside the risks areas </a:t>
            </a:r>
          </a:p>
          <a:p>
            <a:r>
              <a:rPr lang="en-US" dirty="0"/>
              <a:t>    # AND have a population count higher of a user entered parameter</a:t>
            </a:r>
          </a:p>
          <a:p>
            <a:r>
              <a:rPr lang="en-US" dirty="0"/>
              <a:t>    </a:t>
            </a:r>
            <a:r>
              <a:rPr lang="en-US" dirty="0" err="1"/>
              <a:t>inFeatures</a:t>
            </a:r>
            <a:r>
              <a:rPr lang="en-US" dirty="0"/>
              <a:t> = "</a:t>
            </a:r>
            <a:r>
              <a:rPr lang="en-US" dirty="0" err="1"/>
              <a:t>Less_Polluted_Cities</a:t>
            </a:r>
            <a:r>
              <a:rPr lang="en-US" dirty="0"/>
              <a:t>"</a:t>
            </a:r>
          </a:p>
          <a:p>
            <a:r>
              <a:rPr lang="en-US" dirty="0"/>
              <a:t>    </a:t>
            </a:r>
            <a:r>
              <a:rPr lang="en-US" dirty="0" err="1"/>
              <a:t>outLocation</a:t>
            </a:r>
            <a:r>
              <a:rPr lang="en-US" dirty="0"/>
              <a:t> = "C:/Thomas_Calvet_City_Choice/City_Choice_In_Python/City_Choice_In_Python.gdb"</a:t>
            </a:r>
          </a:p>
          <a:p>
            <a:r>
              <a:rPr lang="en-US" dirty="0"/>
              <a:t>    </a:t>
            </a:r>
            <a:r>
              <a:rPr lang="en-US" dirty="0" err="1"/>
              <a:t>outFeatureClass</a:t>
            </a:r>
            <a:r>
              <a:rPr lang="en-US" dirty="0"/>
              <a:t> = "</a:t>
            </a:r>
            <a:r>
              <a:rPr lang="en-US" dirty="0" err="1"/>
              <a:t>Less_Polluted_Cities_Population</a:t>
            </a:r>
            <a:r>
              <a:rPr lang="en-US" dirty="0"/>
              <a:t>"</a:t>
            </a:r>
          </a:p>
          <a:p>
            <a:r>
              <a:rPr lang="en-US" dirty="0"/>
              <a:t>    </a:t>
            </a:r>
            <a:r>
              <a:rPr lang="en-US" dirty="0" err="1"/>
              <a:t>delimitedField</a:t>
            </a:r>
            <a:r>
              <a:rPr lang="en-US" dirty="0"/>
              <a:t> = </a:t>
            </a:r>
            <a:r>
              <a:rPr lang="en-US" dirty="0" err="1"/>
              <a:t>arcpy.AddFieldDelimiters</a:t>
            </a:r>
            <a:r>
              <a:rPr lang="en-US" dirty="0"/>
              <a:t>("C:/Thomas_Calvet_City_Choice/City_Choice_In_Python/Major_Cities_US/USA_Major_Cities.shp",</a:t>
            </a:r>
          </a:p>
          <a:p>
            <a:r>
              <a:rPr lang="en-US" dirty="0"/>
              <a:t>                                              "POPULATION")</a:t>
            </a:r>
          </a:p>
          <a:p>
            <a:r>
              <a:rPr lang="en-US" dirty="0"/>
              <a:t>    expression = "POPULATION &gt;" + str(Population)</a:t>
            </a:r>
          </a:p>
          <a:p>
            <a:r>
              <a:rPr lang="en-US" dirty="0"/>
              <a:t>    </a:t>
            </a:r>
            <a:r>
              <a:rPr lang="en-US" dirty="0" err="1"/>
              <a:t>arcpy.FeatureClassToFeatureClass_conversion</a:t>
            </a:r>
            <a:r>
              <a:rPr lang="en-US" dirty="0"/>
              <a:t>(</a:t>
            </a:r>
            <a:r>
              <a:rPr lang="en-US" dirty="0" err="1"/>
              <a:t>inFeatures</a:t>
            </a:r>
            <a:r>
              <a:rPr lang="en-US" dirty="0"/>
              <a:t>, </a:t>
            </a:r>
            <a:r>
              <a:rPr lang="en-US" dirty="0" err="1"/>
              <a:t>outLocation</a:t>
            </a:r>
            <a:r>
              <a:rPr lang="en-US" dirty="0"/>
              <a:t>, </a:t>
            </a:r>
            <a:r>
              <a:rPr lang="en-US" dirty="0" err="1"/>
              <a:t>outFeatureClass</a:t>
            </a:r>
            <a:r>
              <a:rPr lang="en-US" dirty="0"/>
              <a:t>, expression)</a:t>
            </a:r>
          </a:p>
        </p:txBody>
      </p:sp>
    </p:spTree>
    <p:extLst>
      <p:ext uri="{BB962C8B-B14F-4D97-AF65-F5344CB8AC3E}">
        <p14:creationId xmlns:p14="http://schemas.microsoft.com/office/powerpoint/2010/main" val="2668227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FEB748A-9657-464E-B396-C728A6B4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6" y="106276"/>
            <a:ext cx="3948185" cy="369585"/>
          </a:xfrm>
        </p:spPr>
        <p:txBody>
          <a:bodyPr>
            <a:noAutofit/>
          </a:bodyPr>
          <a:lstStyle/>
          <a:p>
            <a:r>
              <a:rPr lang="en-US" sz="1800" dirty="0"/>
              <a:t>Cities to live in –2</a:t>
            </a:r>
            <a:r>
              <a:rPr lang="en-US" sz="1800" baseline="30000" dirty="0"/>
              <a:t>nd</a:t>
            </a:r>
            <a:r>
              <a:rPr lang="en-US" sz="1800" dirty="0"/>
              <a:t> PART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C49BC-0202-43C7-882F-094E737BAD69}"/>
              </a:ext>
            </a:extLst>
          </p:cNvPr>
          <p:cNvSpPr txBox="1"/>
          <p:nvPr/>
        </p:nvSpPr>
        <p:spPr>
          <a:xfrm>
            <a:off x="471767" y="1158087"/>
            <a:ext cx="4044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The last criterion is the vacancy by cities: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83756F-57F5-45B0-98AB-F8FAAF06303D}"/>
              </a:ext>
            </a:extLst>
          </p:cNvPr>
          <p:cNvSpPr txBox="1"/>
          <p:nvPr/>
        </p:nvSpPr>
        <p:spPr>
          <a:xfrm>
            <a:off x="1203442" y="5091932"/>
            <a:ext cx="3531608" cy="64633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Tool: Feature Class to Feature Class</a:t>
            </a:r>
          </a:p>
          <a:p>
            <a:r>
              <a:rPr lang="en-US" dirty="0"/>
              <a:t>Expression: vacant&gt;=15000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552A50E-636D-48A8-B0AC-B23A5CB69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9BDAC-654E-4C97-9781-04109E295F3E}" type="datetime1">
              <a:rPr lang="en-US" smtClean="0"/>
              <a:t>4/25/2020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7C17D2D-8BDB-4D94-A573-41F0DC7B6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Thomas Calvet - ArcGIS - City Choice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23E3412-EAE7-4165-AA98-091882DB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47EBB7-622C-4EA2-B1BA-77362F99FB56}"/>
              </a:ext>
            </a:extLst>
          </p:cNvPr>
          <p:cNvSpPr/>
          <p:nvPr/>
        </p:nvSpPr>
        <p:spPr>
          <a:xfrm>
            <a:off x="6745007" y="394692"/>
            <a:ext cx="4975225" cy="563231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 # Select only cities that are outside the risks areas </a:t>
            </a:r>
          </a:p>
          <a:p>
            <a:r>
              <a:rPr lang="en-US" dirty="0"/>
              <a:t>    # AND have a population count higher of a user entered parameter</a:t>
            </a:r>
          </a:p>
          <a:p>
            <a:r>
              <a:rPr lang="en-US" dirty="0"/>
              <a:t>    # AND have a vacancy rate higher than a user entered parameter</a:t>
            </a:r>
          </a:p>
          <a:p>
            <a:r>
              <a:rPr lang="en-US" dirty="0"/>
              <a:t>    </a:t>
            </a:r>
            <a:r>
              <a:rPr lang="en-US" dirty="0" err="1"/>
              <a:t>inFeatures</a:t>
            </a:r>
            <a:r>
              <a:rPr lang="en-US" dirty="0"/>
              <a:t> = "</a:t>
            </a:r>
            <a:r>
              <a:rPr lang="en-US" dirty="0" err="1"/>
              <a:t>Less_Polluted_Cities_Population</a:t>
            </a:r>
            <a:r>
              <a:rPr lang="en-US" dirty="0"/>
              <a:t>"</a:t>
            </a:r>
          </a:p>
          <a:p>
            <a:r>
              <a:rPr lang="en-US" dirty="0"/>
              <a:t>    </a:t>
            </a:r>
            <a:r>
              <a:rPr lang="en-US" dirty="0" err="1"/>
              <a:t>outLocation</a:t>
            </a:r>
            <a:r>
              <a:rPr lang="en-US" dirty="0"/>
              <a:t> = "C:/Thomas_Calvet_City_Choice/City_Choice_In_Python/City_Choice_In_Python.gdb"</a:t>
            </a:r>
          </a:p>
          <a:p>
            <a:r>
              <a:rPr lang="en-US" dirty="0"/>
              <a:t>    </a:t>
            </a:r>
            <a:r>
              <a:rPr lang="en-US" dirty="0" err="1"/>
              <a:t>outFeatureClass</a:t>
            </a:r>
            <a:r>
              <a:rPr lang="en-US" dirty="0"/>
              <a:t> = "</a:t>
            </a:r>
            <a:r>
              <a:rPr lang="en-US" dirty="0" err="1"/>
              <a:t>Less_Polluted_Cities_Population_Vacancy</a:t>
            </a:r>
            <a:r>
              <a:rPr lang="en-US" dirty="0"/>
              <a:t>"</a:t>
            </a:r>
          </a:p>
          <a:p>
            <a:r>
              <a:rPr lang="en-US" dirty="0"/>
              <a:t>    </a:t>
            </a:r>
            <a:r>
              <a:rPr lang="en-US" dirty="0" err="1"/>
              <a:t>delimitedField</a:t>
            </a:r>
            <a:r>
              <a:rPr lang="en-US" dirty="0"/>
              <a:t> = </a:t>
            </a:r>
            <a:r>
              <a:rPr lang="en-US" dirty="0" err="1"/>
              <a:t>arcpy.AddFieldDelimiters</a:t>
            </a:r>
            <a:r>
              <a:rPr lang="en-US" dirty="0"/>
              <a:t>("C:/Thomas_Calvet_City_Choice/City_Choice_In_Python/Major_Cities_US/USA_Major_Cities.shp",</a:t>
            </a:r>
          </a:p>
          <a:p>
            <a:r>
              <a:rPr lang="en-US" dirty="0"/>
              <a:t>                                              "VACANT")</a:t>
            </a:r>
          </a:p>
          <a:p>
            <a:r>
              <a:rPr lang="en-US" dirty="0"/>
              <a:t>    expression = "VACANT &gt;" + str(Vacancy)</a:t>
            </a:r>
          </a:p>
          <a:p>
            <a:r>
              <a:rPr lang="en-US" dirty="0"/>
              <a:t>    </a:t>
            </a:r>
            <a:r>
              <a:rPr lang="en-US" dirty="0" err="1"/>
              <a:t>arcpy.FeatureClassToFeatureClass_conversion</a:t>
            </a:r>
            <a:r>
              <a:rPr lang="en-US" dirty="0"/>
              <a:t>(</a:t>
            </a:r>
            <a:r>
              <a:rPr lang="en-US" dirty="0" err="1"/>
              <a:t>inFeatures</a:t>
            </a:r>
            <a:r>
              <a:rPr lang="en-US" dirty="0"/>
              <a:t>, </a:t>
            </a:r>
            <a:r>
              <a:rPr lang="en-US" dirty="0" err="1"/>
              <a:t>outLocation</a:t>
            </a:r>
            <a:r>
              <a:rPr lang="en-US" dirty="0"/>
              <a:t>, </a:t>
            </a:r>
            <a:r>
              <a:rPr lang="en-US" dirty="0" err="1"/>
              <a:t>outFeatureClass</a:t>
            </a:r>
            <a:r>
              <a:rPr lang="en-US" dirty="0"/>
              <a:t>, expression)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69445B-18A3-4944-861B-CD07D3733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03" y="2155281"/>
            <a:ext cx="4955487" cy="2438707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6723ECC-F908-4390-A965-3C26955BACC9}"/>
              </a:ext>
            </a:extLst>
          </p:cNvPr>
          <p:cNvSpPr/>
          <p:nvPr/>
        </p:nvSpPr>
        <p:spPr>
          <a:xfrm>
            <a:off x="5678907" y="3328737"/>
            <a:ext cx="834184" cy="2005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86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448479-760F-423C-BE88-4775BEBD8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53" y="1218891"/>
            <a:ext cx="10488489" cy="4420216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FEB748A-9657-464E-B396-C728A6B4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6" y="106276"/>
            <a:ext cx="3948185" cy="369585"/>
          </a:xfrm>
        </p:spPr>
        <p:txBody>
          <a:bodyPr>
            <a:noAutofit/>
          </a:bodyPr>
          <a:lstStyle/>
          <a:p>
            <a:r>
              <a:rPr lang="en-US" sz="1800" dirty="0"/>
              <a:t>Cities to live in –2</a:t>
            </a:r>
            <a:r>
              <a:rPr lang="en-US" sz="1800" baseline="30000" dirty="0"/>
              <a:t>nd</a:t>
            </a:r>
            <a:r>
              <a:rPr lang="en-US" sz="1800" dirty="0"/>
              <a:t> PART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552A50E-636D-48A8-B0AC-B23A5CB69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9BDAC-654E-4C97-9781-04109E295F3E}" type="datetime1">
              <a:rPr lang="en-US" smtClean="0"/>
              <a:t>4/25/2020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7C17D2D-8BDB-4D94-A573-41F0DC7B6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Thomas Calvet - ArcGIS - City Choice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23E3412-EAE7-4165-AA98-091882DB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994B9-4E0D-4FFD-B86D-21FD906B6535}"/>
              </a:ext>
            </a:extLst>
          </p:cNvPr>
          <p:cNvSpPr txBox="1"/>
          <p:nvPr/>
        </p:nvSpPr>
        <p:spPr>
          <a:xfrm>
            <a:off x="3157468" y="734371"/>
            <a:ext cx="587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“Best” cities to live in according to user entered parameters</a:t>
            </a:r>
          </a:p>
        </p:txBody>
      </p:sp>
    </p:spTree>
    <p:extLst>
      <p:ext uri="{BB962C8B-B14F-4D97-AF65-F5344CB8AC3E}">
        <p14:creationId xmlns:p14="http://schemas.microsoft.com/office/powerpoint/2010/main" val="1122230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0F943B-CF0E-4B82-A3C5-332E775E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6" y="106276"/>
            <a:ext cx="3948185" cy="369585"/>
          </a:xfrm>
        </p:spPr>
        <p:txBody>
          <a:bodyPr>
            <a:noAutofit/>
          </a:bodyPr>
          <a:lstStyle/>
          <a:p>
            <a:r>
              <a:rPr lang="en-US" sz="1800" dirty="0"/>
              <a:t>Final results - Unsorted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D170C-0092-482E-81B3-D69841778581}"/>
              </a:ext>
            </a:extLst>
          </p:cNvPr>
          <p:cNvSpPr txBox="1"/>
          <p:nvPr/>
        </p:nvSpPr>
        <p:spPr>
          <a:xfrm>
            <a:off x="937408" y="686327"/>
            <a:ext cx="10317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finally succeeded in finding cities that are dynamic, with potential and with houses to buy.. Here’s the list!</a:t>
            </a:r>
          </a:p>
          <a:p>
            <a:pPr algn="ctr"/>
            <a:r>
              <a:rPr lang="en-US" dirty="0"/>
              <a:t>It is not sorted, perhaps we want to find THE city! (Sort must be done)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85601-D66D-4DF3-9CB1-E7D033FDACB1}"/>
              </a:ext>
            </a:extLst>
          </p:cNvPr>
          <p:cNvSpPr txBox="1"/>
          <p:nvPr/>
        </p:nvSpPr>
        <p:spPr>
          <a:xfrm>
            <a:off x="522855" y="3017343"/>
            <a:ext cx="2541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Name: Fort Lauderdale</a:t>
            </a:r>
          </a:p>
          <a:p>
            <a:pPr algn="ctr"/>
            <a:r>
              <a:rPr lang="en-US" dirty="0"/>
              <a:t>Population:  Around 180k</a:t>
            </a:r>
          </a:p>
          <a:p>
            <a:pPr algn="ctr"/>
            <a:r>
              <a:rPr lang="en-US" dirty="0"/>
              <a:t>Vacancy: Over 18k</a:t>
            </a:r>
          </a:p>
        </p:txBody>
      </p:sp>
      <p:pic>
        <p:nvPicPr>
          <p:cNvPr id="9" name="Picture 8" descr="A picture containing nature&#10;&#10;Description automatically generated">
            <a:extLst>
              <a:ext uri="{FF2B5EF4-FFF2-40B4-BE49-F238E27FC236}">
                <a16:creationId xmlns:a16="http://schemas.microsoft.com/office/drawing/2014/main" id="{B97A63F5-7AE7-47CD-8EAE-64D1DB2A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65" y="1544145"/>
            <a:ext cx="2605461" cy="1464269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87DCC8-5724-40AC-93D7-AF13609299D3}"/>
              </a:ext>
            </a:extLst>
          </p:cNvPr>
          <p:cNvSpPr txBox="1"/>
          <p:nvPr/>
        </p:nvSpPr>
        <p:spPr>
          <a:xfrm>
            <a:off x="3406218" y="3018252"/>
            <a:ext cx="2541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Name: Cape Coral</a:t>
            </a:r>
          </a:p>
          <a:p>
            <a:pPr algn="ctr"/>
            <a:r>
              <a:rPr lang="en-US" dirty="0"/>
              <a:t>Population:  Around 180k</a:t>
            </a:r>
          </a:p>
          <a:p>
            <a:pPr algn="ctr"/>
            <a:r>
              <a:rPr lang="en-US" dirty="0"/>
              <a:t>Vacancy: Over 18k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6CEC4-C16E-494A-9BE0-81FA55779730}"/>
              </a:ext>
            </a:extLst>
          </p:cNvPr>
          <p:cNvSpPr txBox="1"/>
          <p:nvPr/>
        </p:nvSpPr>
        <p:spPr>
          <a:xfrm>
            <a:off x="6289581" y="3017343"/>
            <a:ext cx="254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Name: Fort Worth</a:t>
            </a:r>
          </a:p>
          <a:p>
            <a:pPr algn="ctr"/>
            <a:r>
              <a:rPr lang="en-US" dirty="0"/>
              <a:t>Population:  Around 850k</a:t>
            </a:r>
          </a:p>
          <a:p>
            <a:pPr algn="ctr"/>
            <a:r>
              <a:rPr lang="en-US" dirty="0"/>
              <a:t>Vacancy: Over 28k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A08C1-D114-468D-91E2-1C47990F2A4B}"/>
              </a:ext>
            </a:extLst>
          </p:cNvPr>
          <p:cNvSpPr txBox="1"/>
          <p:nvPr/>
        </p:nvSpPr>
        <p:spPr>
          <a:xfrm>
            <a:off x="9174733" y="3017343"/>
            <a:ext cx="254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Name: Atlanta</a:t>
            </a:r>
          </a:p>
          <a:p>
            <a:pPr algn="ctr"/>
            <a:r>
              <a:rPr lang="en-US" dirty="0"/>
              <a:t>Population:  Around 460k</a:t>
            </a:r>
          </a:p>
          <a:p>
            <a:pPr algn="ctr"/>
            <a:r>
              <a:rPr lang="en-US" dirty="0"/>
              <a:t>Vacancy: Over 39k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E1CEA9-2C76-447E-972C-618D2A497644}"/>
              </a:ext>
            </a:extLst>
          </p:cNvPr>
          <p:cNvSpPr txBox="1"/>
          <p:nvPr/>
        </p:nvSpPr>
        <p:spPr>
          <a:xfrm>
            <a:off x="2014770" y="5750594"/>
            <a:ext cx="254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Name: Tulsa</a:t>
            </a:r>
          </a:p>
          <a:p>
            <a:pPr algn="ctr"/>
            <a:r>
              <a:rPr lang="en-US" dirty="0"/>
              <a:t>Population:  Around 420k</a:t>
            </a:r>
          </a:p>
          <a:p>
            <a:pPr algn="ctr"/>
            <a:r>
              <a:rPr lang="en-US" dirty="0"/>
              <a:t>Vacancy: Over 21k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9FDF7E-8591-45AE-9E0F-35EECB850593}"/>
              </a:ext>
            </a:extLst>
          </p:cNvPr>
          <p:cNvSpPr txBox="1"/>
          <p:nvPr/>
        </p:nvSpPr>
        <p:spPr>
          <a:xfrm>
            <a:off x="4897236" y="5750594"/>
            <a:ext cx="254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Name: Columbus</a:t>
            </a:r>
          </a:p>
          <a:p>
            <a:pPr algn="ctr"/>
            <a:r>
              <a:rPr lang="en-US" dirty="0"/>
              <a:t>Population:  Around 870k</a:t>
            </a:r>
          </a:p>
          <a:p>
            <a:pPr algn="ctr"/>
            <a:r>
              <a:rPr lang="en-US" dirty="0"/>
              <a:t>Vacancy: Over 39k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7BF213-1936-45EA-9E46-A9D0A374377C}"/>
              </a:ext>
            </a:extLst>
          </p:cNvPr>
          <p:cNvSpPr txBox="1"/>
          <p:nvPr/>
        </p:nvSpPr>
        <p:spPr>
          <a:xfrm>
            <a:off x="7781497" y="5750594"/>
            <a:ext cx="254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Name: Seattle</a:t>
            </a:r>
          </a:p>
          <a:p>
            <a:pPr algn="ctr"/>
            <a:r>
              <a:rPr lang="en-US" dirty="0"/>
              <a:t>Population:  Around 690k</a:t>
            </a:r>
          </a:p>
          <a:p>
            <a:pPr algn="ctr"/>
            <a:r>
              <a:rPr lang="en-US" dirty="0"/>
              <a:t>Vacancy: Over 25k</a:t>
            </a:r>
          </a:p>
        </p:txBody>
      </p:sp>
      <p:pic>
        <p:nvPicPr>
          <p:cNvPr id="18" name="Picture 17" descr="A view of a city&#10;&#10;Description automatically generated">
            <a:extLst>
              <a:ext uri="{FF2B5EF4-FFF2-40B4-BE49-F238E27FC236}">
                <a16:creationId xmlns:a16="http://schemas.microsoft.com/office/drawing/2014/main" id="{D406EA44-AB44-4EA5-A5AA-CFFABE68F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131" y="1543635"/>
            <a:ext cx="2607254" cy="1464779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 descr="A view of a city&#10;&#10;Description automatically generated">
            <a:extLst>
              <a:ext uri="{FF2B5EF4-FFF2-40B4-BE49-F238E27FC236}">
                <a16:creationId xmlns:a16="http://schemas.microsoft.com/office/drawing/2014/main" id="{2A577E1A-874B-4683-B3A3-61172BEF9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390" y="1543635"/>
            <a:ext cx="2607253" cy="1464779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1C1B4C31-2879-462E-8532-079F942DD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648" y="1543634"/>
            <a:ext cx="2607253" cy="1464779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 descr="A view of 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404D0489-DBB4-40C7-BBA1-0B0A0F93B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2581" y="4286325"/>
            <a:ext cx="2605461" cy="1464269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 descr="A view of a city&#10;&#10;Description automatically generated">
            <a:extLst>
              <a:ext uri="{FF2B5EF4-FFF2-40B4-BE49-F238E27FC236}">
                <a16:creationId xmlns:a16="http://schemas.microsoft.com/office/drawing/2014/main" id="{C70BEEEC-CFA9-4DAA-8648-4B733A9F1C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5047" y="4286324"/>
            <a:ext cx="2605461" cy="1464269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 descr="A view of a city&#10;&#10;Description automatically generated">
            <a:extLst>
              <a:ext uri="{FF2B5EF4-FFF2-40B4-BE49-F238E27FC236}">
                <a16:creationId xmlns:a16="http://schemas.microsoft.com/office/drawing/2014/main" id="{1BC55BDF-6917-4910-B474-0F83E7105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098" y="4286323"/>
            <a:ext cx="2605461" cy="1464269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D2BC6316-A6AB-4603-8DEB-FFC6629C24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2068" y="6497232"/>
            <a:ext cx="2753746" cy="323968"/>
          </a:xfrm>
        </p:spPr>
        <p:txBody>
          <a:bodyPr/>
          <a:lstStyle/>
          <a:p>
            <a:fld id="{2FD1075F-6826-4E2A-9B26-6F185AC8C132}" type="datetime1">
              <a:rPr lang="en-US" smtClean="0"/>
              <a:t>4/25/2020</a:t>
            </a:fld>
            <a:endParaRPr lang="en-US" dirty="0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D9565E7E-9CCD-4B36-9CB6-A2F0F3D0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13904"/>
            <a:ext cx="5901189" cy="320040"/>
          </a:xfrm>
        </p:spPr>
        <p:txBody>
          <a:bodyPr/>
          <a:lstStyle/>
          <a:p>
            <a:r>
              <a:rPr lang="en-US" dirty="0"/>
              <a:t>Thomas </a:t>
            </a:r>
            <a:r>
              <a:rPr lang="en-US" dirty="0" err="1"/>
              <a:t>Calvet</a:t>
            </a:r>
            <a:r>
              <a:rPr lang="en-US" dirty="0"/>
              <a:t> - ArcGIS - City Choice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EC51364E-E73A-40DF-B26E-69CBFE3D6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8901" y="6455433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19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0F943B-CF0E-4B82-A3C5-332E775E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6" y="106276"/>
            <a:ext cx="3948185" cy="369585"/>
          </a:xfrm>
        </p:spPr>
        <p:txBody>
          <a:bodyPr>
            <a:noAutofit/>
          </a:bodyPr>
          <a:lstStyle/>
          <a:p>
            <a:r>
              <a:rPr lang="en-US" sz="1800" dirty="0"/>
              <a:t>Final results - sorted</a:t>
            </a:r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D2BC6316-A6AB-4603-8DEB-FFC6629C24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2068" y="6497232"/>
            <a:ext cx="2753746" cy="323968"/>
          </a:xfrm>
        </p:spPr>
        <p:txBody>
          <a:bodyPr/>
          <a:lstStyle/>
          <a:p>
            <a:fld id="{2FD1075F-6826-4E2A-9B26-6F185AC8C132}" type="datetime1">
              <a:rPr lang="en-US" smtClean="0"/>
              <a:t>4/25/2020</a:t>
            </a:fld>
            <a:endParaRPr lang="en-US" dirty="0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D9565E7E-9CCD-4B36-9CB6-A2F0F3D0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13904"/>
            <a:ext cx="5901189" cy="320040"/>
          </a:xfrm>
        </p:spPr>
        <p:txBody>
          <a:bodyPr/>
          <a:lstStyle/>
          <a:p>
            <a:r>
              <a:rPr lang="en-US" dirty="0"/>
              <a:t>Thomas </a:t>
            </a:r>
            <a:r>
              <a:rPr lang="en-US" dirty="0" err="1"/>
              <a:t>Calvet</a:t>
            </a:r>
            <a:r>
              <a:rPr lang="en-US" dirty="0"/>
              <a:t> - ArcGIS - City Choice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EC51364E-E73A-40DF-B26E-69CBFE3D6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8901" y="6455433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2F9114-A9E8-44D5-96E2-04693B494910}"/>
              </a:ext>
            </a:extLst>
          </p:cNvPr>
          <p:cNvSpPr/>
          <p:nvPr/>
        </p:nvSpPr>
        <p:spPr>
          <a:xfrm>
            <a:off x="4784982" y="3796188"/>
            <a:ext cx="7177854" cy="203132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 # Sorting all cities from the final table according to their population</a:t>
            </a:r>
          </a:p>
          <a:p>
            <a:r>
              <a:rPr lang="en-US" dirty="0"/>
              <a:t>    </a:t>
            </a:r>
            <a:r>
              <a:rPr lang="en-US" dirty="0" err="1"/>
              <a:t>in_dataset</a:t>
            </a:r>
            <a:r>
              <a:rPr lang="en-US" dirty="0"/>
              <a:t> = "</a:t>
            </a:r>
            <a:r>
              <a:rPr lang="en-US" dirty="0" err="1"/>
              <a:t>Less_Polluted_Cities_Population_Vacancy</a:t>
            </a:r>
            <a:r>
              <a:rPr lang="en-US" dirty="0"/>
              <a:t>"</a:t>
            </a:r>
          </a:p>
          <a:p>
            <a:r>
              <a:rPr lang="en-US" dirty="0"/>
              <a:t>    </a:t>
            </a:r>
            <a:r>
              <a:rPr lang="en-US" dirty="0" err="1"/>
              <a:t>out_dataset</a:t>
            </a:r>
            <a:r>
              <a:rPr lang="en-US" dirty="0"/>
              <a:t> = "</a:t>
            </a:r>
            <a:r>
              <a:rPr lang="en-US" dirty="0" err="1"/>
              <a:t>Less_Polluted_Cities_Population_Vacancy_Ranked</a:t>
            </a:r>
            <a:r>
              <a:rPr lang="en-US" dirty="0"/>
              <a:t>"</a:t>
            </a:r>
          </a:p>
          <a:p>
            <a:r>
              <a:rPr lang="en-US" dirty="0"/>
              <a:t>    </a:t>
            </a:r>
            <a:r>
              <a:rPr lang="en-US" dirty="0" err="1"/>
              <a:t>sort_field</a:t>
            </a:r>
            <a:r>
              <a:rPr lang="en-US" dirty="0"/>
              <a:t> = [[str(Field), str(Method)]]</a:t>
            </a:r>
          </a:p>
          <a:p>
            <a:r>
              <a:rPr lang="en-US" dirty="0"/>
              <a:t>    </a:t>
            </a:r>
            <a:r>
              <a:rPr lang="en-US" dirty="0" err="1"/>
              <a:t>sort_method</a:t>
            </a:r>
            <a:r>
              <a:rPr lang="en-US" dirty="0"/>
              <a:t> = "PEANO" # space filling curve algorithm</a:t>
            </a:r>
          </a:p>
          <a:p>
            <a:r>
              <a:rPr lang="en-US" dirty="0"/>
              <a:t>    </a:t>
            </a:r>
            <a:r>
              <a:rPr lang="en-US" dirty="0" err="1"/>
              <a:t>arcpy.Sort_management</a:t>
            </a:r>
            <a:r>
              <a:rPr lang="en-US" dirty="0"/>
              <a:t>(</a:t>
            </a:r>
            <a:r>
              <a:rPr lang="en-US" dirty="0" err="1"/>
              <a:t>in_dataset</a:t>
            </a:r>
            <a:r>
              <a:rPr lang="en-US" dirty="0"/>
              <a:t>, </a:t>
            </a:r>
            <a:r>
              <a:rPr lang="en-US" dirty="0" err="1"/>
              <a:t>out_dataset</a:t>
            </a:r>
            <a:r>
              <a:rPr lang="en-US" dirty="0"/>
              <a:t>, </a:t>
            </a:r>
            <a:r>
              <a:rPr lang="en-US" dirty="0" err="1"/>
              <a:t>sort_field</a:t>
            </a:r>
            <a:r>
              <a:rPr lang="en-US" dirty="0"/>
              <a:t>, </a:t>
            </a:r>
            <a:r>
              <a:rPr lang="en-US" dirty="0" err="1"/>
              <a:t>sort_method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D7629E-13D2-4989-B547-E507CFFA0D9B}"/>
              </a:ext>
            </a:extLst>
          </p:cNvPr>
          <p:cNvSpPr txBox="1"/>
          <p:nvPr/>
        </p:nvSpPr>
        <p:spPr>
          <a:xfrm>
            <a:off x="731804" y="2505670"/>
            <a:ext cx="2607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Name: Columbus</a:t>
            </a:r>
          </a:p>
          <a:p>
            <a:pPr algn="ctr"/>
            <a:r>
              <a:rPr lang="en-US" dirty="0"/>
              <a:t>Population:  Around 870k</a:t>
            </a:r>
          </a:p>
          <a:p>
            <a:pPr algn="ctr"/>
            <a:r>
              <a:rPr lang="en-US" dirty="0"/>
              <a:t>Vacancy: Over 39k</a:t>
            </a:r>
          </a:p>
        </p:txBody>
      </p:sp>
      <p:pic>
        <p:nvPicPr>
          <p:cNvPr id="25" name="Picture 24" descr="A view of a city&#10;&#10;Description automatically generated">
            <a:extLst>
              <a:ext uri="{FF2B5EF4-FFF2-40B4-BE49-F238E27FC236}">
                <a16:creationId xmlns:a16="http://schemas.microsoft.com/office/drawing/2014/main" id="{0770DCFC-61A9-4926-9861-209C6A131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87" y="997850"/>
            <a:ext cx="2605461" cy="1464269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BBFFEC-3574-4399-A443-17C1933B5395}"/>
              </a:ext>
            </a:extLst>
          </p:cNvPr>
          <p:cNvSpPr txBox="1"/>
          <p:nvPr/>
        </p:nvSpPr>
        <p:spPr>
          <a:xfrm>
            <a:off x="763995" y="5279582"/>
            <a:ext cx="254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Name: Fort Worth</a:t>
            </a:r>
          </a:p>
          <a:p>
            <a:pPr algn="ctr"/>
            <a:r>
              <a:rPr lang="en-US" dirty="0"/>
              <a:t>Population:  Around 850k</a:t>
            </a:r>
          </a:p>
          <a:p>
            <a:pPr algn="ctr"/>
            <a:r>
              <a:rPr lang="en-US" dirty="0"/>
              <a:t>Vacancy: Over 28k</a:t>
            </a:r>
          </a:p>
        </p:txBody>
      </p:sp>
      <p:pic>
        <p:nvPicPr>
          <p:cNvPr id="32" name="Picture 31" descr="A view of a city&#10;&#10;Description automatically generated">
            <a:extLst>
              <a:ext uri="{FF2B5EF4-FFF2-40B4-BE49-F238E27FC236}">
                <a16:creationId xmlns:a16="http://schemas.microsoft.com/office/drawing/2014/main" id="{6CA3A8C4-5B83-4E12-B9C8-582C944C7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04" y="3805874"/>
            <a:ext cx="2607253" cy="1464779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001874-3BB2-412C-B49F-96CE5155E1BC}"/>
              </a:ext>
            </a:extLst>
          </p:cNvPr>
          <p:cNvSpPr txBox="1"/>
          <p:nvPr/>
        </p:nvSpPr>
        <p:spPr>
          <a:xfrm>
            <a:off x="218846" y="15453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38E5EB-A6A3-48C5-A900-EBD76A7C318C}"/>
              </a:ext>
            </a:extLst>
          </p:cNvPr>
          <p:cNvSpPr/>
          <p:nvPr/>
        </p:nvSpPr>
        <p:spPr>
          <a:xfrm>
            <a:off x="188687" y="1543372"/>
            <a:ext cx="373224" cy="3732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3F21D4-5C4F-409B-9610-F9573C14A1F3}"/>
              </a:ext>
            </a:extLst>
          </p:cNvPr>
          <p:cNvSpPr txBox="1"/>
          <p:nvPr/>
        </p:nvSpPr>
        <p:spPr>
          <a:xfrm>
            <a:off x="218846" y="44425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5454DA6-B3E6-4883-9230-55107B263AA1}"/>
              </a:ext>
            </a:extLst>
          </p:cNvPr>
          <p:cNvSpPr/>
          <p:nvPr/>
        </p:nvSpPr>
        <p:spPr>
          <a:xfrm>
            <a:off x="188687" y="4440573"/>
            <a:ext cx="373224" cy="3732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D4390E-9D47-40F3-9FC1-65F307222099}"/>
              </a:ext>
            </a:extLst>
          </p:cNvPr>
          <p:cNvSpPr txBox="1"/>
          <p:nvPr/>
        </p:nvSpPr>
        <p:spPr>
          <a:xfrm>
            <a:off x="4197288" y="15433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7692C1C-3694-41CC-966D-2EDE665032B8}"/>
              </a:ext>
            </a:extLst>
          </p:cNvPr>
          <p:cNvSpPr/>
          <p:nvPr/>
        </p:nvSpPr>
        <p:spPr>
          <a:xfrm>
            <a:off x="4167129" y="1541426"/>
            <a:ext cx="373224" cy="3732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AFD5A0-04D0-485A-BFBF-6C35F511853D}"/>
              </a:ext>
            </a:extLst>
          </p:cNvPr>
          <p:cNvSpPr txBox="1"/>
          <p:nvPr/>
        </p:nvSpPr>
        <p:spPr>
          <a:xfrm>
            <a:off x="4825459" y="2505670"/>
            <a:ext cx="254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Name: Seattle</a:t>
            </a:r>
          </a:p>
          <a:p>
            <a:pPr algn="ctr"/>
            <a:r>
              <a:rPr lang="en-US" dirty="0"/>
              <a:t>Population:  Around 690k</a:t>
            </a:r>
          </a:p>
          <a:p>
            <a:pPr algn="ctr"/>
            <a:r>
              <a:rPr lang="en-US" dirty="0"/>
              <a:t>Vacancy: Over 25k</a:t>
            </a:r>
          </a:p>
        </p:txBody>
      </p:sp>
      <p:pic>
        <p:nvPicPr>
          <p:cNvPr id="38" name="Picture 37" descr="A view of a city&#10;&#10;Description automatically generated">
            <a:extLst>
              <a:ext uri="{FF2B5EF4-FFF2-40B4-BE49-F238E27FC236}">
                <a16:creationId xmlns:a16="http://schemas.microsoft.com/office/drawing/2014/main" id="{E116E2D9-7EC3-4C68-9B21-43F8F96D5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654" y="997851"/>
            <a:ext cx="2605461" cy="1507820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B7ADD3-6A46-4B97-A998-6FEC63CE4425}"/>
              </a:ext>
            </a:extLst>
          </p:cNvPr>
          <p:cNvSpPr txBox="1"/>
          <p:nvPr/>
        </p:nvSpPr>
        <p:spPr>
          <a:xfrm>
            <a:off x="8708644" y="1404872"/>
            <a:ext cx="2605461" cy="64633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Sort all results according to a field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1FB8387-3837-4402-9590-49DE96BC5EAD}"/>
              </a:ext>
            </a:extLst>
          </p:cNvPr>
          <p:cNvSpPr/>
          <p:nvPr/>
        </p:nvSpPr>
        <p:spPr>
          <a:xfrm>
            <a:off x="9909320" y="2286881"/>
            <a:ext cx="204107" cy="127362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04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0F943B-CF0E-4B82-A3C5-332E775E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6" y="106276"/>
            <a:ext cx="4212879" cy="369585"/>
          </a:xfrm>
        </p:spPr>
        <p:txBody>
          <a:bodyPr>
            <a:noAutofit/>
          </a:bodyPr>
          <a:lstStyle/>
          <a:p>
            <a:r>
              <a:rPr lang="en-US" sz="1800" dirty="0"/>
              <a:t>HOW TO USE – CITY CHOICE</a:t>
            </a:r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D2BC6316-A6AB-4603-8DEB-FFC6629C24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2068" y="6497232"/>
            <a:ext cx="2753746" cy="323968"/>
          </a:xfrm>
        </p:spPr>
        <p:txBody>
          <a:bodyPr/>
          <a:lstStyle/>
          <a:p>
            <a:fld id="{2FD1075F-6826-4E2A-9B26-6F185AC8C132}" type="datetime1">
              <a:rPr lang="en-US" smtClean="0"/>
              <a:t>4/25/2020</a:t>
            </a:fld>
            <a:endParaRPr lang="en-US" dirty="0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D9565E7E-9CCD-4B36-9CB6-A2F0F3D0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13904"/>
            <a:ext cx="5901189" cy="320040"/>
          </a:xfrm>
        </p:spPr>
        <p:txBody>
          <a:bodyPr/>
          <a:lstStyle/>
          <a:p>
            <a:r>
              <a:rPr lang="en-US" dirty="0"/>
              <a:t>Thomas </a:t>
            </a:r>
            <a:r>
              <a:rPr lang="en-US" dirty="0" err="1"/>
              <a:t>Calvet</a:t>
            </a:r>
            <a:r>
              <a:rPr lang="en-US" dirty="0"/>
              <a:t> - ArcGIS - City Choice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EC51364E-E73A-40DF-B26E-69CBFE3D6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8901" y="6455433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FF2E68-6689-4837-81B7-8A0BFA414F72}"/>
              </a:ext>
            </a:extLst>
          </p:cNvPr>
          <p:cNvSpPr/>
          <p:nvPr/>
        </p:nvSpPr>
        <p:spPr>
          <a:xfrm>
            <a:off x="540203" y="802495"/>
            <a:ext cx="11111593" cy="203132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CityChoice</a:t>
            </a:r>
            <a:r>
              <a:rPr lang="en-US" dirty="0"/>
              <a:t>("C:/Thomas_Calvet_City_Choice/City_Choice_In_Python/City_Choice_In_Python.gdb",</a:t>
            </a:r>
          </a:p>
          <a:p>
            <a:r>
              <a:rPr lang="en-US" dirty="0"/>
              <a:t>           "USA_NPP", “A miles",</a:t>
            </a:r>
          </a:p>
          <a:p>
            <a:r>
              <a:rPr lang="en-US" dirty="0"/>
              <a:t>           "USA_NTS", “B miles",</a:t>
            </a:r>
          </a:p>
          <a:p>
            <a:r>
              <a:rPr lang="en-US" dirty="0"/>
              <a:t>           "USA_GPP", “C miles", </a:t>
            </a:r>
          </a:p>
          <a:p>
            <a:r>
              <a:rPr lang="en-US" dirty="0"/>
              <a:t>           "USA_CPP", “D miles",</a:t>
            </a:r>
          </a:p>
          <a:p>
            <a:r>
              <a:rPr lang="en-US" dirty="0"/>
              <a:t>           E, F,</a:t>
            </a:r>
          </a:p>
          <a:p>
            <a:r>
              <a:rPr lang="en-US" dirty="0"/>
              <a:t>          “FIELD", “METHOD")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51584-D91D-409A-B35A-5D81402E8C2D}"/>
              </a:ext>
            </a:extLst>
          </p:cNvPr>
          <p:cNvSpPr txBox="1"/>
          <p:nvPr/>
        </p:nvSpPr>
        <p:spPr>
          <a:xfrm>
            <a:off x="3904854" y="3160454"/>
            <a:ext cx="4382290" cy="286232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u="sng" dirty="0"/>
              <a:t>User parameters:</a:t>
            </a:r>
          </a:p>
          <a:p>
            <a:endParaRPr lang="en-US" dirty="0"/>
          </a:p>
          <a:p>
            <a:r>
              <a:rPr lang="en-US" dirty="0"/>
              <a:t>A = Distance from Nuclear Power Facilities</a:t>
            </a:r>
          </a:p>
          <a:p>
            <a:r>
              <a:rPr lang="en-US" dirty="0"/>
              <a:t>B = Distance from Nuclear Tests Sites</a:t>
            </a:r>
          </a:p>
          <a:p>
            <a:r>
              <a:rPr lang="en-US" dirty="0"/>
              <a:t>C = Distance from Gas Power Plants</a:t>
            </a:r>
          </a:p>
          <a:p>
            <a:r>
              <a:rPr lang="en-US" dirty="0"/>
              <a:t>D = Distance from Coal Power Plants</a:t>
            </a:r>
          </a:p>
          <a:p>
            <a:r>
              <a:rPr lang="en-US" dirty="0"/>
              <a:t>E = Minimum population of the city</a:t>
            </a:r>
          </a:p>
          <a:p>
            <a:r>
              <a:rPr lang="en-US" dirty="0"/>
              <a:t>F = Empty houses (Vacant)</a:t>
            </a:r>
          </a:p>
          <a:p>
            <a:r>
              <a:rPr lang="en-US" dirty="0"/>
              <a:t>FIELD = POPULATION // VACANT</a:t>
            </a:r>
          </a:p>
          <a:p>
            <a:r>
              <a:rPr lang="en-US" dirty="0"/>
              <a:t>METHOD = ASCENDING // DESCENDING</a:t>
            </a:r>
          </a:p>
        </p:txBody>
      </p:sp>
    </p:spTree>
    <p:extLst>
      <p:ext uri="{BB962C8B-B14F-4D97-AF65-F5344CB8AC3E}">
        <p14:creationId xmlns:p14="http://schemas.microsoft.com/office/powerpoint/2010/main" val="4114306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012EC-2A90-4838-92FF-A46E7F705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6CBB4-C6CA-4EF0-993C-BB2645DC13C6}" type="datetime1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3E350-58EF-44D0-9E4A-3862E74B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Thomas Calvet - ArcGIS - City Choice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CCD5C-49B7-48B4-82C0-ABE99073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955BA-FD32-454D-9FC3-AA3333728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50" y="914695"/>
            <a:ext cx="3030587" cy="1308113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458BD8-252D-4ECB-9843-E74DC5BB2A25}"/>
              </a:ext>
            </a:extLst>
          </p:cNvPr>
          <p:cNvSpPr txBox="1"/>
          <p:nvPr/>
        </p:nvSpPr>
        <p:spPr>
          <a:xfrm>
            <a:off x="2041656" y="51061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 pollution PM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BE1D0C-8947-4F6E-BB1E-98603F141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6" y="106276"/>
            <a:ext cx="3948185" cy="369585"/>
          </a:xfrm>
        </p:spPr>
        <p:txBody>
          <a:bodyPr>
            <a:noAutofit/>
          </a:bodyPr>
          <a:lstStyle/>
          <a:p>
            <a:r>
              <a:rPr lang="en-US" sz="1800" dirty="0"/>
              <a:t>Improvements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FECF5-0D8E-4E87-B373-7ECBB34A2FF4}"/>
              </a:ext>
            </a:extLst>
          </p:cNvPr>
          <p:cNvSpPr txBox="1"/>
          <p:nvPr/>
        </p:nvSpPr>
        <p:spPr>
          <a:xfrm>
            <a:off x="94426" y="2369750"/>
            <a:ext cx="5630836" cy="378565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1600" b="1" dirty="0"/>
              <a:t>Get all values of PM pollution for all cities in US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r>
              <a:rPr lang="en-US" sz="1600" dirty="0"/>
              <a:t>Code : </a:t>
            </a:r>
            <a:r>
              <a:rPr lang="en-US" sz="1600" i="1" dirty="0"/>
              <a:t>Extract value to points</a:t>
            </a:r>
          </a:p>
          <a:p>
            <a:r>
              <a:rPr lang="en-US" sz="1600" dirty="0" err="1"/>
              <a:t>ExtractValuesToPoints</a:t>
            </a:r>
            <a:r>
              <a:rPr lang="en-US" sz="1600" dirty="0"/>
              <a:t>(</a:t>
            </a:r>
            <a:r>
              <a:rPr lang="en-US" sz="1600" dirty="0" err="1"/>
              <a:t>inPointFeatures</a:t>
            </a:r>
            <a:r>
              <a:rPr lang="en-US" sz="1600" dirty="0"/>
              <a:t>, </a:t>
            </a:r>
            <a:r>
              <a:rPr lang="en-US" sz="1600" dirty="0" err="1"/>
              <a:t>inRaster</a:t>
            </a:r>
            <a:r>
              <a:rPr lang="en-US" sz="1600" dirty="0"/>
              <a:t>, </a:t>
            </a:r>
            <a:r>
              <a:rPr lang="en-US" sz="1600" dirty="0" err="1"/>
              <a:t>outPointFeatures</a:t>
            </a:r>
            <a:r>
              <a:rPr lang="en-US" sz="1600" dirty="0"/>
              <a:t>,"INTERPOLATE", "VALUE_ONLY")</a:t>
            </a:r>
          </a:p>
          <a:p>
            <a:endParaRPr lang="en-US" sz="1600" dirty="0"/>
          </a:p>
          <a:p>
            <a:r>
              <a:rPr lang="en-US" sz="1600" b="1" dirty="0"/>
              <a:t>2. Add the values obtained in a new field</a:t>
            </a:r>
          </a:p>
          <a:p>
            <a:endParaRPr lang="en-US" sz="1600" dirty="0"/>
          </a:p>
          <a:p>
            <a:r>
              <a:rPr lang="en-US" sz="1600" dirty="0"/>
              <a:t>Code: </a:t>
            </a:r>
            <a:r>
              <a:rPr lang="en-US" sz="1600" i="1" dirty="0"/>
              <a:t>Add Field</a:t>
            </a:r>
          </a:p>
          <a:p>
            <a:r>
              <a:rPr lang="en-US" sz="1600" dirty="0" err="1"/>
              <a:t>arcpy.AddField_management</a:t>
            </a:r>
            <a:r>
              <a:rPr lang="en-US" sz="1600" dirty="0"/>
              <a:t>(</a:t>
            </a:r>
            <a:r>
              <a:rPr lang="en-US" sz="1600" dirty="0" err="1"/>
              <a:t>inFeatures</a:t>
            </a:r>
            <a:r>
              <a:rPr lang="en-US" sz="1600" dirty="0"/>
              <a:t>, fieldName1, "LONG", </a:t>
            </a:r>
            <a:r>
              <a:rPr lang="en-US" sz="1600" dirty="0" err="1"/>
              <a:t>fieldPrecision</a:t>
            </a:r>
            <a:r>
              <a:rPr lang="en-US" sz="1600" dirty="0"/>
              <a:t>, </a:t>
            </a:r>
            <a:r>
              <a:rPr lang="en-US" sz="1600" dirty="0" err="1"/>
              <a:t>field_alias</a:t>
            </a:r>
            <a:r>
              <a:rPr lang="en-US" sz="1600" dirty="0"/>
              <a:t>=</a:t>
            </a:r>
            <a:r>
              <a:rPr lang="en-US" sz="1600" dirty="0" err="1"/>
              <a:t>fieldAlias</a:t>
            </a:r>
            <a:r>
              <a:rPr lang="en-US" sz="1600" dirty="0"/>
              <a:t>, </a:t>
            </a:r>
            <a:r>
              <a:rPr lang="en-US" sz="1600" dirty="0" err="1"/>
              <a:t>field_is_nullable</a:t>
            </a:r>
            <a:r>
              <a:rPr lang="en-US" sz="1600" dirty="0"/>
              <a:t>="NULLABLE")</a:t>
            </a:r>
          </a:p>
          <a:p>
            <a:endParaRPr lang="en-US" sz="1600" i="1" dirty="0"/>
          </a:p>
          <a:p>
            <a:r>
              <a:rPr lang="en-US" sz="1600" b="1" dirty="0"/>
              <a:t>3. Then add the possibility to classify the cities at the end by their pollution levels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606267-C585-4EFB-A0E1-0DA7DC5AE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738" y="545294"/>
            <a:ext cx="3030587" cy="1308113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BCD6A2-D2D3-4A00-B9BD-8E186AC58622}"/>
              </a:ext>
            </a:extLst>
          </p:cNvPr>
          <p:cNvSpPr txBox="1"/>
          <p:nvPr/>
        </p:nvSpPr>
        <p:spPr>
          <a:xfrm>
            <a:off x="8063119" y="106276"/>
            <a:ext cx="227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Nuclear Power Plants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DA7611-081D-4430-AD6A-65201D4859DF}"/>
              </a:ext>
            </a:extLst>
          </p:cNvPr>
          <p:cNvSpPr txBox="1"/>
          <p:nvPr/>
        </p:nvSpPr>
        <p:spPr>
          <a:xfrm>
            <a:off x="6550490" y="1969641"/>
            <a:ext cx="5547084" cy="41857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1400" b="1" dirty="0"/>
              <a:t>Get all values of power capacity for each NPP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r>
              <a:rPr lang="en-US" sz="1400" i="1" dirty="0"/>
              <a:t>Inside the NPP data shapefile</a:t>
            </a:r>
          </a:p>
          <a:p>
            <a:endParaRPr lang="en-US" sz="1400" i="1" dirty="0"/>
          </a:p>
          <a:p>
            <a:r>
              <a:rPr lang="en-US" sz="1400" b="1" dirty="0"/>
              <a:t>2. Add a field </a:t>
            </a:r>
          </a:p>
          <a:p>
            <a:endParaRPr lang="en-US" sz="1400" b="1" dirty="0"/>
          </a:p>
          <a:p>
            <a:r>
              <a:rPr lang="en-US" sz="1400" b="1" dirty="0"/>
              <a:t>3. Add delimitations</a:t>
            </a:r>
          </a:p>
          <a:p>
            <a:endParaRPr lang="en-US" sz="1400" b="1" dirty="0"/>
          </a:p>
          <a:p>
            <a:r>
              <a:rPr lang="en-US" sz="1400" dirty="0"/>
              <a:t>for FID in USA_NPP</a:t>
            </a:r>
          </a:p>
          <a:p>
            <a:r>
              <a:rPr lang="en-US" sz="1400" dirty="0"/>
              <a:t>	if “</a:t>
            </a:r>
            <a:r>
              <a:rPr lang="en-US" sz="1400" dirty="0" err="1"/>
              <a:t>grosspower</a:t>
            </a:r>
            <a:r>
              <a:rPr lang="en-US" sz="1400" dirty="0"/>
              <a:t>” =&lt; 500:</a:t>
            </a:r>
          </a:p>
          <a:p>
            <a:r>
              <a:rPr lang="en-US" sz="1400" dirty="0"/>
              <a:t>		</a:t>
            </a:r>
            <a:r>
              <a:rPr lang="en-US" sz="1400" dirty="0" err="1"/>
              <a:t>addtoBufferRadiusfield</a:t>
            </a:r>
            <a:r>
              <a:rPr lang="en-US" sz="1400" dirty="0"/>
              <a:t>(“</a:t>
            </a:r>
            <a:r>
              <a:rPr lang="en-US" sz="1400" dirty="0" err="1"/>
              <a:t>grosspower</a:t>
            </a:r>
            <a:r>
              <a:rPr lang="en-US" sz="1400" dirty="0"/>
              <a:t>”*1.5)</a:t>
            </a:r>
          </a:p>
          <a:p>
            <a:r>
              <a:rPr lang="en-US" sz="1400" i="1" dirty="0"/>
              <a:t>	</a:t>
            </a:r>
            <a:r>
              <a:rPr lang="en-US" sz="1400" i="1" dirty="0" err="1"/>
              <a:t>elif</a:t>
            </a:r>
            <a:r>
              <a:rPr lang="en-US" sz="1400" i="1" dirty="0"/>
              <a:t> </a:t>
            </a:r>
            <a:r>
              <a:rPr lang="en-US" sz="1400" dirty="0" err="1"/>
              <a:t>grosspower</a:t>
            </a:r>
            <a:r>
              <a:rPr lang="en-US" sz="1400" dirty="0"/>
              <a:t> &gt; 501 AND </a:t>
            </a:r>
            <a:r>
              <a:rPr lang="en-US" sz="1400" dirty="0" err="1"/>
              <a:t>grosspower</a:t>
            </a:r>
            <a:r>
              <a:rPr lang="en-US" sz="1400" dirty="0"/>
              <a:t> &lt; 850:</a:t>
            </a:r>
          </a:p>
          <a:p>
            <a:r>
              <a:rPr lang="en-US" sz="1400" i="1" dirty="0"/>
              <a:t>		</a:t>
            </a:r>
            <a:r>
              <a:rPr lang="en-US" sz="1400" dirty="0" err="1"/>
              <a:t>addtoBufferRadiusfield</a:t>
            </a:r>
            <a:r>
              <a:rPr lang="en-US" sz="1400" dirty="0"/>
              <a:t>(“</a:t>
            </a:r>
            <a:r>
              <a:rPr lang="en-US" sz="1400" dirty="0" err="1"/>
              <a:t>grosspower</a:t>
            </a:r>
            <a:r>
              <a:rPr lang="en-US" sz="1400" dirty="0"/>
              <a:t>”*2.5)</a:t>
            </a:r>
          </a:p>
          <a:p>
            <a:r>
              <a:rPr lang="en-US" sz="1400" i="1" dirty="0"/>
              <a:t>	else:</a:t>
            </a:r>
          </a:p>
          <a:p>
            <a:r>
              <a:rPr lang="en-US" sz="1400" i="1" dirty="0"/>
              <a:t>		</a:t>
            </a:r>
            <a:r>
              <a:rPr lang="en-US" sz="1400" dirty="0" err="1"/>
              <a:t>addtoBufferRadiusfield</a:t>
            </a:r>
            <a:r>
              <a:rPr lang="en-US" sz="1400" dirty="0"/>
              <a:t>(“</a:t>
            </a:r>
            <a:r>
              <a:rPr lang="en-US" sz="1400" dirty="0" err="1"/>
              <a:t>grosspower</a:t>
            </a:r>
            <a:r>
              <a:rPr lang="en-US" sz="1400" dirty="0"/>
              <a:t>”*3.5)</a:t>
            </a:r>
          </a:p>
          <a:p>
            <a:r>
              <a:rPr lang="en-US" sz="1400" i="1" dirty="0"/>
              <a:t>end for</a:t>
            </a:r>
          </a:p>
          <a:p>
            <a:endParaRPr lang="en-US" sz="1400" i="1" dirty="0"/>
          </a:p>
          <a:p>
            <a:r>
              <a:rPr lang="en-US" sz="1400" b="1" dirty="0"/>
              <a:t>3. Do the buffers according to the new field and not a fixed value (</a:t>
            </a:r>
            <a:r>
              <a:rPr lang="en-US" sz="1400" b="1" dirty="0" err="1"/>
              <a:t>BufferRadiusfield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2247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EFA5-8C33-44AE-B835-BA9724C0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6" y="106276"/>
            <a:ext cx="3707553" cy="369585"/>
          </a:xfrm>
        </p:spPr>
        <p:txBody>
          <a:bodyPr>
            <a:noAutofit/>
          </a:bodyPr>
          <a:lstStyle/>
          <a:p>
            <a:r>
              <a:rPr lang="en-US" sz="1800" dirty="0"/>
              <a:t>General project goal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F4C93-B756-435C-865F-42BB946A8B9A}"/>
              </a:ext>
            </a:extLst>
          </p:cNvPr>
          <p:cNvSpPr txBox="1"/>
          <p:nvPr/>
        </p:nvSpPr>
        <p:spPr>
          <a:xfrm>
            <a:off x="627131" y="874109"/>
            <a:ext cx="10937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US City choice according to low nuclear impact and minimized air pollution </a:t>
            </a:r>
            <a:r>
              <a:rPr lang="en-US" sz="1400" dirty="0"/>
              <a:t>with </a:t>
            </a:r>
            <a:r>
              <a:rPr lang="en-US" sz="1400" u="sng" dirty="0"/>
              <a:t>parameterized geospatial functions based on user input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D34CA6-8A00-49F3-827A-4D9658AFADF4}"/>
              </a:ext>
            </a:extLst>
          </p:cNvPr>
          <p:cNvGrpSpPr/>
          <p:nvPr/>
        </p:nvGrpSpPr>
        <p:grpSpPr>
          <a:xfrm>
            <a:off x="747430" y="1431892"/>
            <a:ext cx="5285689" cy="2302114"/>
            <a:chOff x="747430" y="1431892"/>
            <a:chExt cx="5285689" cy="23021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F1BF4B-41C0-4154-9478-650A9F1E02F8}"/>
                </a:ext>
              </a:extLst>
            </p:cNvPr>
            <p:cNvSpPr txBox="1"/>
            <p:nvPr/>
          </p:nvSpPr>
          <p:spPr>
            <a:xfrm>
              <a:off x="1854979" y="1496775"/>
              <a:ext cx="3070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Estimation of nuclear hazard: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AA3FBE-B894-4D92-BBDE-D63EC2CB8C6C}"/>
                </a:ext>
              </a:extLst>
            </p:cNvPr>
            <p:cNvSpPr txBox="1"/>
            <p:nvPr/>
          </p:nvSpPr>
          <p:spPr>
            <a:xfrm>
              <a:off x="1620896" y="2254477"/>
              <a:ext cx="3328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Location of Nuclear Power Plants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DEDC6D-34A4-411C-BE12-54BB7A5CC705}"/>
                </a:ext>
              </a:extLst>
            </p:cNvPr>
            <p:cNvSpPr txBox="1"/>
            <p:nvPr/>
          </p:nvSpPr>
          <p:spPr>
            <a:xfrm>
              <a:off x="1620896" y="2673390"/>
              <a:ext cx="3907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Locations of “known” Nuclear Test Sites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F1B655-924D-4549-A224-9F1947F733DB}"/>
                </a:ext>
              </a:extLst>
            </p:cNvPr>
            <p:cNvSpPr/>
            <p:nvPr/>
          </p:nvSpPr>
          <p:spPr>
            <a:xfrm>
              <a:off x="747430" y="1431892"/>
              <a:ext cx="5285689" cy="230211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B626B3-C278-4358-89AF-53E4B9059BD1}"/>
                </a:ext>
              </a:extLst>
            </p:cNvPr>
            <p:cNvSpPr txBox="1"/>
            <p:nvPr/>
          </p:nvSpPr>
          <p:spPr>
            <a:xfrm>
              <a:off x="1284565" y="2254477"/>
              <a:ext cx="312906" cy="3693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167EBAE-FB10-4098-A0F7-BB39BD03D2D0}"/>
                </a:ext>
              </a:extLst>
            </p:cNvPr>
            <p:cNvSpPr/>
            <p:nvPr/>
          </p:nvSpPr>
          <p:spPr>
            <a:xfrm>
              <a:off x="1284565" y="2282690"/>
              <a:ext cx="312906" cy="3129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E8FFDBA-882D-4864-B929-4138A04F5675}"/>
                </a:ext>
              </a:extLst>
            </p:cNvPr>
            <p:cNvSpPr txBox="1"/>
            <p:nvPr/>
          </p:nvSpPr>
          <p:spPr>
            <a:xfrm>
              <a:off x="1284565" y="2675240"/>
              <a:ext cx="312906" cy="3693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9274E5E-4E1D-4698-AD89-6469AAAFC5BA}"/>
                </a:ext>
              </a:extLst>
            </p:cNvPr>
            <p:cNvSpPr/>
            <p:nvPr/>
          </p:nvSpPr>
          <p:spPr>
            <a:xfrm>
              <a:off x="1284565" y="2703453"/>
              <a:ext cx="312906" cy="3129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4E6266C-DD19-4793-B99F-84047C552D3A}"/>
              </a:ext>
            </a:extLst>
          </p:cNvPr>
          <p:cNvGrpSpPr/>
          <p:nvPr/>
        </p:nvGrpSpPr>
        <p:grpSpPr>
          <a:xfrm>
            <a:off x="6190963" y="1431893"/>
            <a:ext cx="5285689" cy="2302114"/>
            <a:chOff x="6174923" y="2530805"/>
            <a:chExt cx="5285689" cy="23021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D224A8-4498-492A-BF4C-0B7F0FE209B5}"/>
                </a:ext>
              </a:extLst>
            </p:cNvPr>
            <p:cNvSpPr txBox="1"/>
            <p:nvPr/>
          </p:nvSpPr>
          <p:spPr>
            <a:xfrm>
              <a:off x="7857407" y="2595687"/>
              <a:ext cx="1920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Air pollution risks: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285807-5ACB-4B21-98B4-FAEB04AD1B34}"/>
                </a:ext>
              </a:extLst>
            </p:cNvPr>
            <p:cNvSpPr txBox="1"/>
            <p:nvPr/>
          </p:nvSpPr>
          <p:spPr>
            <a:xfrm>
              <a:off x="7028818" y="3450990"/>
              <a:ext cx="3020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Location of Coal Power Plants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55ADED-51C5-42C5-8C2A-69A1AEB543FD}"/>
                </a:ext>
              </a:extLst>
            </p:cNvPr>
            <p:cNvSpPr txBox="1"/>
            <p:nvPr/>
          </p:nvSpPr>
          <p:spPr>
            <a:xfrm>
              <a:off x="7028818" y="3881846"/>
              <a:ext cx="3034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Location of Gaz Power Plants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D2CC10-6D8C-4938-ADDC-74C1AC36790C}"/>
                </a:ext>
              </a:extLst>
            </p:cNvPr>
            <p:cNvSpPr txBox="1"/>
            <p:nvPr/>
          </p:nvSpPr>
          <p:spPr>
            <a:xfrm>
              <a:off x="7028818" y="430314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A2441E-9EC6-48A8-A612-77C816C2A4E0}"/>
                </a:ext>
              </a:extLst>
            </p:cNvPr>
            <p:cNvSpPr txBox="1"/>
            <p:nvPr/>
          </p:nvSpPr>
          <p:spPr>
            <a:xfrm>
              <a:off x="7028818" y="3032845"/>
              <a:ext cx="246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PM10 particles in the air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12771A9-A857-4EC7-8791-0954F216FE39}"/>
                </a:ext>
              </a:extLst>
            </p:cNvPr>
            <p:cNvSpPr/>
            <p:nvPr/>
          </p:nvSpPr>
          <p:spPr>
            <a:xfrm>
              <a:off x="6174923" y="2530805"/>
              <a:ext cx="5285689" cy="230211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1E4D48A-8F3F-46DA-99A0-4C5E39EC938A}"/>
                </a:ext>
              </a:extLst>
            </p:cNvPr>
            <p:cNvSpPr txBox="1"/>
            <p:nvPr/>
          </p:nvSpPr>
          <p:spPr>
            <a:xfrm>
              <a:off x="6715912" y="3032077"/>
              <a:ext cx="312906" cy="3693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476F90D-E82F-4964-A59E-3DFB49DAF715}"/>
                </a:ext>
              </a:extLst>
            </p:cNvPr>
            <p:cNvSpPr/>
            <p:nvPr/>
          </p:nvSpPr>
          <p:spPr>
            <a:xfrm>
              <a:off x="6715912" y="3060290"/>
              <a:ext cx="312906" cy="3129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9C831D-9A65-4927-999A-E5D15F92A400}"/>
                </a:ext>
              </a:extLst>
            </p:cNvPr>
            <p:cNvSpPr txBox="1"/>
            <p:nvPr/>
          </p:nvSpPr>
          <p:spPr>
            <a:xfrm>
              <a:off x="6715912" y="3452840"/>
              <a:ext cx="312906" cy="3693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38EBAB-35DA-4DC9-948F-C27850B38CB3}"/>
                </a:ext>
              </a:extLst>
            </p:cNvPr>
            <p:cNvSpPr/>
            <p:nvPr/>
          </p:nvSpPr>
          <p:spPr>
            <a:xfrm>
              <a:off x="6715912" y="3481053"/>
              <a:ext cx="312906" cy="3129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A00C669-F0E0-45E6-93A3-AF911DDA4097}"/>
                </a:ext>
              </a:extLst>
            </p:cNvPr>
            <p:cNvSpPr txBox="1"/>
            <p:nvPr/>
          </p:nvSpPr>
          <p:spPr>
            <a:xfrm>
              <a:off x="6715912" y="3883696"/>
              <a:ext cx="312906" cy="3693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76C91D3-93F5-4EB0-BD32-F82C06E167EF}"/>
                </a:ext>
              </a:extLst>
            </p:cNvPr>
            <p:cNvSpPr/>
            <p:nvPr/>
          </p:nvSpPr>
          <p:spPr>
            <a:xfrm>
              <a:off x="6715912" y="3911909"/>
              <a:ext cx="312906" cy="3129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1E46385-63EE-4F20-B8C0-84EB0B153C9C}"/>
              </a:ext>
            </a:extLst>
          </p:cNvPr>
          <p:cNvGrpSpPr/>
          <p:nvPr/>
        </p:nvGrpSpPr>
        <p:grpSpPr>
          <a:xfrm>
            <a:off x="747430" y="4055638"/>
            <a:ext cx="5285689" cy="1356333"/>
            <a:chOff x="731388" y="4893453"/>
            <a:chExt cx="5285689" cy="13563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CFC98F-4168-4369-8F19-C2F2EB4483A6}"/>
                </a:ext>
              </a:extLst>
            </p:cNvPr>
            <p:cNvSpPr txBox="1"/>
            <p:nvPr/>
          </p:nvSpPr>
          <p:spPr>
            <a:xfrm>
              <a:off x="2800692" y="4893453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Major cities: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F8353F-4743-4938-B7AE-5886CF83EF36}"/>
                </a:ext>
              </a:extLst>
            </p:cNvPr>
            <p:cNvSpPr txBox="1"/>
            <p:nvPr/>
          </p:nvSpPr>
          <p:spPr>
            <a:xfrm>
              <a:off x="1604854" y="5342019"/>
              <a:ext cx="1172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Population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AAB8BA-2ABF-4AF1-ABE4-AB2D2A770EF7}"/>
                </a:ext>
              </a:extLst>
            </p:cNvPr>
            <p:cNvSpPr txBox="1"/>
            <p:nvPr/>
          </p:nvSpPr>
          <p:spPr>
            <a:xfrm>
              <a:off x="1604854" y="5762782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Home vacancy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1814C46-5427-4016-8C80-9734868DB773}"/>
                </a:ext>
              </a:extLst>
            </p:cNvPr>
            <p:cNvSpPr/>
            <p:nvPr/>
          </p:nvSpPr>
          <p:spPr>
            <a:xfrm>
              <a:off x="731388" y="4896894"/>
              <a:ext cx="5285689" cy="13528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CDCB36C-FC8A-4C8D-B73B-CA6A4369EDC5}"/>
                </a:ext>
              </a:extLst>
            </p:cNvPr>
            <p:cNvSpPr txBox="1"/>
            <p:nvPr/>
          </p:nvSpPr>
          <p:spPr>
            <a:xfrm>
              <a:off x="1268522" y="5342019"/>
              <a:ext cx="312906" cy="3693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44B3CCF-345A-4750-90C6-7BF2BCD23F6A}"/>
                </a:ext>
              </a:extLst>
            </p:cNvPr>
            <p:cNvSpPr/>
            <p:nvPr/>
          </p:nvSpPr>
          <p:spPr>
            <a:xfrm>
              <a:off x="1268522" y="5370232"/>
              <a:ext cx="312906" cy="3129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553C14C-5A94-4C82-9D52-4462E42ED8A0}"/>
                </a:ext>
              </a:extLst>
            </p:cNvPr>
            <p:cNvSpPr txBox="1"/>
            <p:nvPr/>
          </p:nvSpPr>
          <p:spPr>
            <a:xfrm>
              <a:off x="1268522" y="5762782"/>
              <a:ext cx="312906" cy="3693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CCDAB6A-3986-4FBF-AC2F-8DBA04D1E9C1}"/>
                </a:ext>
              </a:extLst>
            </p:cNvPr>
            <p:cNvSpPr/>
            <p:nvPr/>
          </p:nvSpPr>
          <p:spPr>
            <a:xfrm>
              <a:off x="1268522" y="5790995"/>
              <a:ext cx="312906" cy="3129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4086DAF-D285-45F2-AFEA-6F0E12684C78}"/>
              </a:ext>
            </a:extLst>
          </p:cNvPr>
          <p:cNvSpPr txBox="1"/>
          <p:nvPr/>
        </p:nvSpPr>
        <p:spPr>
          <a:xfrm>
            <a:off x="6096000" y="3976929"/>
            <a:ext cx="5380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Be able to produce a dynamic map based on the user preferences </a:t>
            </a:r>
            <a:r>
              <a:rPr lang="en-US" i="1" dirty="0"/>
              <a:t>(live at 100 miles of a Nuclear PP, Air pollution &lt; 10% of 10micro particles, etc.…) </a:t>
            </a:r>
            <a:r>
              <a:rPr lang="en-US" dirty="0"/>
              <a:t>to </a:t>
            </a:r>
            <a:r>
              <a:rPr lang="en-US" b="1" dirty="0"/>
              <a:t>show all cities fulfilling all requirements</a:t>
            </a:r>
            <a:r>
              <a:rPr lang="en-US" dirty="0"/>
              <a:t> and next </a:t>
            </a:r>
            <a:r>
              <a:rPr lang="en-US" b="1" dirty="0"/>
              <a:t>choose the best city(</a:t>
            </a:r>
            <a:r>
              <a:rPr lang="en-US" b="1" dirty="0" err="1"/>
              <a:t>ies</a:t>
            </a:r>
            <a:r>
              <a:rPr lang="en-US" b="1" dirty="0"/>
              <a:t>) </a:t>
            </a:r>
            <a:r>
              <a:rPr lang="en-US" dirty="0"/>
              <a:t>(vacancy, population).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C99C331-7142-49A4-9659-DF98AAEF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2AC8-A973-47F1-AFAA-BC1A93A1CEFE}" type="datetime1">
              <a:rPr lang="en-US" smtClean="0"/>
              <a:t>4/25/2020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70848FE-A32F-42B8-A605-EF054984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Thomas Calvet - ArcGIS - City Choice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36BE82-C3F6-4575-8F30-543B276E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99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18E18784-E617-463E-8E50-0F07AC04B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91" y="3982372"/>
            <a:ext cx="5285688" cy="2038475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FEFA5-8C33-44AE-B835-BA9724C0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6" y="106276"/>
            <a:ext cx="3707553" cy="369585"/>
          </a:xfrm>
        </p:spPr>
        <p:txBody>
          <a:bodyPr>
            <a:noAutofit/>
          </a:bodyPr>
          <a:lstStyle/>
          <a:p>
            <a:r>
              <a:rPr lang="en-US" sz="1800" dirty="0"/>
              <a:t>NUCLEAR HAZARD - data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1BB65CB-F374-4951-8FC8-6DE1E9857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93" y="1032130"/>
            <a:ext cx="5285688" cy="2038483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A7077E6-B7C7-48A5-AFB0-3510E244543F}"/>
              </a:ext>
            </a:extLst>
          </p:cNvPr>
          <p:cNvSpPr txBox="1"/>
          <p:nvPr/>
        </p:nvSpPr>
        <p:spPr>
          <a:xfrm>
            <a:off x="1308994" y="662798"/>
            <a:ext cx="4023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Nuclear Power Plants throughout the US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B37E7D-8386-40C3-A5D5-95E35CB2C741}"/>
              </a:ext>
            </a:extLst>
          </p:cNvPr>
          <p:cNvSpPr txBox="1"/>
          <p:nvPr/>
        </p:nvSpPr>
        <p:spPr>
          <a:xfrm>
            <a:off x="2233060" y="3626881"/>
            <a:ext cx="2174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 Known tests sites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1BB51-8B46-4C70-A9B2-4980790D2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044A-B269-4803-B1A9-961F3808056A}" type="datetime1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D8690-2C49-4A02-8C0D-1B44E5DF8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Thomas Calvet - ArcGIS - City Choice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A8D7D-0D10-4F9C-A4F8-1E2B07DF1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9CA9F1-0FD8-432A-980A-9A172A3F4619}"/>
              </a:ext>
            </a:extLst>
          </p:cNvPr>
          <p:cNvSpPr/>
          <p:nvPr/>
        </p:nvSpPr>
        <p:spPr>
          <a:xfrm>
            <a:off x="6228619" y="1174208"/>
            <a:ext cx="5285688" cy="175432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 # Buffers around Nuclear Power Plants</a:t>
            </a:r>
          </a:p>
          <a:p>
            <a:r>
              <a:rPr lang="en-US" dirty="0"/>
              <a:t>    </a:t>
            </a:r>
            <a:r>
              <a:rPr lang="en-US" dirty="0" err="1"/>
              <a:t>arcpy.Buffer_analysis</a:t>
            </a:r>
            <a:r>
              <a:rPr lang="en-US" dirty="0"/>
              <a:t>("C:/Thomas_Calvet_City_Choice/City_Choice_In_Python/data/USA_NPP.shp", </a:t>
            </a:r>
          </a:p>
          <a:p>
            <a:r>
              <a:rPr lang="en-US" dirty="0"/>
              <a:t>                          "</a:t>
            </a:r>
            <a:r>
              <a:rPr lang="en-US" dirty="0" err="1"/>
              <a:t>USA_NPP_Buffer</a:t>
            </a:r>
            <a:r>
              <a:rPr lang="en-US" dirty="0"/>
              <a:t>", NPP_D,"","", "ALL","")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37032D-D6B7-43C0-97A5-BC1E71045237}"/>
              </a:ext>
            </a:extLst>
          </p:cNvPr>
          <p:cNvSpPr/>
          <p:nvPr/>
        </p:nvSpPr>
        <p:spPr>
          <a:xfrm>
            <a:off x="6228619" y="4138291"/>
            <a:ext cx="5285688" cy="175432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 # Buffers around Nuclear Tests Sites</a:t>
            </a:r>
          </a:p>
          <a:p>
            <a:r>
              <a:rPr lang="en-US" dirty="0"/>
              <a:t>    </a:t>
            </a:r>
            <a:r>
              <a:rPr lang="en-US" dirty="0" err="1"/>
              <a:t>arcpy.Buffer_analysis</a:t>
            </a:r>
            <a:r>
              <a:rPr lang="en-US" dirty="0"/>
              <a:t>("C:/Thomas_Calvet_City_Choice/City_Choice_In_Python/data/USA_NTS.shp", </a:t>
            </a:r>
          </a:p>
          <a:p>
            <a:r>
              <a:rPr lang="en-US" dirty="0"/>
              <a:t>                          "</a:t>
            </a:r>
            <a:r>
              <a:rPr lang="en-US" dirty="0" err="1"/>
              <a:t>USA_NTS_Buffer</a:t>
            </a:r>
            <a:r>
              <a:rPr lang="en-US" dirty="0"/>
              <a:t>", NTS_D,"","", "ALL","")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8F9C67-1237-4A78-A92E-D9F6D7F85A11}"/>
              </a:ext>
            </a:extLst>
          </p:cNvPr>
          <p:cNvCxnSpPr/>
          <p:nvPr/>
        </p:nvCxnSpPr>
        <p:spPr>
          <a:xfrm>
            <a:off x="1359840" y="3461084"/>
            <a:ext cx="9272337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477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DB90603-6CED-4C5D-A6FF-45DC51913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95" y="1026205"/>
            <a:ext cx="2542582" cy="1251798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1319A8-96BC-4C97-8597-1DB699D4A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195" y="2803101"/>
            <a:ext cx="2542582" cy="1251798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CC459-4C3E-469D-86A6-DD343DC04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6CBB4-C6CA-4EF0-993C-BB2645DC13C6}" type="datetime1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84A95-DA58-4712-AA5D-1D25A6EB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Thomas Calvet - ArcGIS - City Choice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A99D0-068C-4C1D-8DC0-68373225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E2CB67-5A46-4740-93AD-1CD6F9D48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6" y="106276"/>
            <a:ext cx="3707553" cy="369585"/>
          </a:xfrm>
        </p:spPr>
        <p:txBody>
          <a:bodyPr>
            <a:noAutofit/>
          </a:bodyPr>
          <a:lstStyle/>
          <a:p>
            <a:r>
              <a:rPr lang="en-US" sz="1800" dirty="0"/>
              <a:t>NUCLEAR HAZARD -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C5085-B2B2-44D4-8B40-11F02060E3A7}"/>
              </a:ext>
            </a:extLst>
          </p:cNvPr>
          <p:cNvSpPr txBox="1"/>
          <p:nvPr/>
        </p:nvSpPr>
        <p:spPr>
          <a:xfrm>
            <a:off x="565082" y="646638"/>
            <a:ext cx="4023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Nuclear Power Plants throughout the 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94B570-9631-4860-82ED-D77CC3B2652F}"/>
              </a:ext>
            </a:extLst>
          </p:cNvPr>
          <p:cNvSpPr txBox="1"/>
          <p:nvPr/>
        </p:nvSpPr>
        <p:spPr>
          <a:xfrm>
            <a:off x="1350009" y="2449023"/>
            <a:ext cx="2174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 Known tests sites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2D8D3-19D5-46B8-8055-0F4784476BD7}"/>
              </a:ext>
            </a:extLst>
          </p:cNvPr>
          <p:cNvSpPr/>
          <p:nvPr/>
        </p:nvSpPr>
        <p:spPr>
          <a:xfrm>
            <a:off x="1166195" y="4946020"/>
            <a:ext cx="9009697" cy="92333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 # Union of buffers around Nuclear Tests Sites &amp; Nuclear Power Plants (Nuclear Risks)</a:t>
            </a:r>
          </a:p>
          <a:p>
            <a:r>
              <a:rPr lang="en-US" dirty="0"/>
              <a:t>    </a:t>
            </a:r>
            <a:r>
              <a:rPr lang="en-US" dirty="0" err="1"/>
              <a:t>inFeatures</a:t>
            </a:r>
            <a:r>
              <a:rPr lang="en-US" dirty="0"/>
              <a:t> = [["</a:t>
            </a:r>
            <a:r>
              <a:rPr lang="en-US" dirty="0" err="1"/>
              <a:t>USA_NPP_Buffer</a:t>
            </a:r>
            <a:r>
              <a:rPr lang="en-US" dirty="0"/>
              <a:t>"], ["</a:t>
            </a:r>
            <a:r>
              <a:rPr lang="en-US" dirty="0" err="1"/>
              <a:t>USA_NTS_Buffer</a:t>
            </a:r>
            <a:r>
              <a:rPr lang="en-US" dirty="0"/>
              <a:t>"]]</a:t>
            </a:r>
          </a:p>
          <a:p>
            <a:r>
              <a:rPr lang="en-US" dirty="0"/>
              <a:t>    </a:t>
            </a:r>
            <a:r>
              <a:rPr lang="en-US" dirty="0" err="1"/>
              <a:t>arcpy.Union_analysis</a:t>
            </a:r>
            <a:r>
              <a:rPr lang="en-US" dirty="0"/>
              <a:t>(</a:t>
            </a:r>
            <a:r>
              <a:rPr lang="en-US" dirty="0" err="1"/>
              <a:t>inFeatures</a:t>
            </a:r>
            <a:r>
              <a:rPr lang="en-US" dirty="0"/>
              <a:t>, "</a:t>
            </a:r>
            <a:r>
              <a:rPr lang="en-US" dirty="0" err="1"/>
              <a:t>USA_Nuclear_Risk</a:t>
            </a:r>
            <a:r>
              <a:rPr lang="en-US" dirty="0"/>
              <a:t>")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70EC52-8B50-4A39-BDF4-515E6F15CF8C}"/>
              </a:ext>
            </a:extLst>
          </p:cNvPr>
          <p:cNvSpPr txBox="1"/>
          <p:nvPr/>
        </p:nvSpPr>
        <p:spPr>
          <a:xfrm>
            <a:off x="7217833" y="3954287"/>
            <a:ext cx="32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Union of multiple layers (Buffers)</a:t>
            </a:r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9DCAC82E-CCB6-46BC-B68C-5A4F99571D11}"/>
              </a:ext>
            </a:extLst>
          </p:cNvPr>
          <p:cNvSpPr/>
          <p:nvPr/>
        </p:nvSpPr>
        <p:spPr>
          <a:xfrm rot="5400000" flipV="1">
            <a:off x="9982224" y="4701987"/>
            <a:ext cx="1256427" cy="450630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90F7B88-1688-4D51-B7F9-C79D0E210515}"/>
              </a:ext>
            </a:extLst>
          </p:cNvPr>
          <p:cNvSpPr/>
          <p:nvPr/>
        </p:nvSpPr>
        <p:spPr>
          <a:xfrm>
            <a:off x="4350271" y="2379050"/>
            <a:ext cx="834184" cy="2005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0ABAF7-EE60-414D-B45B-3EDD98FD1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135" y="1192497"/>
            <a:ext cx="5901189" cy="2737257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5952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07614519-18E3-4F1B-9866-1C3501AE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08" y="888690"/>
            <a:ext cx="5271789" cy="2302114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B32B3F-EC68-4BFA-8787-4F5C3F88F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08" y="3877427"/>
            <a:ext cx="5285689" cy="2302108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9038A14A-2EA7-495B-AEA7-446426705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6" y="106276"/>
            <a:ext cx="3707553" cy="369585"/>
          </a:xfrm>
        </p:spPr>
        <p:txBody>
          <a:bodyPr>
            <a:noAutofit/>
          </a:bodyPr>
          <a:lstStyle/>
          <a:p>
            <a:r>
              <a:rPr lang="en-US" sz="1800" dirty="0"/>
              <a:t>AIR QUALITY -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C2FD7-E361-4085-B3DE-97DD9CE8985D}"/>
              </a:ext>
            </a:extLst>
          </p:cNvPr>
          <p:cNvSpPr txBox="1"/>
          <p:nvPr/>
        </p:nvSpPr>
        <p:spPr>
          <a:xfrm>
            <a:off x="2294436" y="3517751"/>
            <a:ext cx="18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Gas Power Plants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C2DB30-FE52-485E-8EA3-43ECF4BD6731}"/>
              </a:ext>
            </a:extLst>
          </p:cNvPr>
          <p:cNvSpPr txBox="1"/>
          <p:nvPr/>
        </p:nvSpPr>
        <p:spPr>
          <a:xfrm>
            <a:off x="2253560" y="519358"/>
            <a:ext cx="196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Coal Power Plants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316332-7C99-49FF-9210-CDA8A5D36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2E468-5B5B-4498-A320-57A46F0A25B7}" type="datetime1">
              <a:rPr lang="en-US" smtClean="0"/>
              <a:t>4/25/2020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D1C85F1-ECE9-4AFB-8701-C828E797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Thomas Calvet - ArcGIS - City Choice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E358AF-5CD9-4908-9EA3-D499E59FB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FCD1C4-342D-416B-9079-A5991B776616}"/>
              </a:ext>
            </a:extLst>
          </p:cNvPr>
          <p:cNvCxnSpPr/>
          <p:nvPr/>
        </p:nvCxnSpPr>
        <p:spPr>
          <a:xfrm>
            <a:off x="1359840" y="3461084"/>
            <a:ext cx="9272337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A3BB20D-4472-4613-9AEC-6ACEEAA49357}"/>
              </a:ext>
            </a:extLst>
          </p:cNvPr>
          <p:cNvSpPr/>
          <p:nvPr/>
        </p:nvSpPr>
        <p:spPr>
          <a:xfrm>
            <a:off x="6314302" y="1166097"/>
            <a:ext cx="5285690" cy="175432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 # Buffers around Coal Power Plants</a:t>
            </a:r>
          </a:p>
          <a:p>
            <a:r>
              <a:rPr lang="en-US" dirty="0"/>
              <a:t>    </a:t>
            </a:r>
            <a:r>
              <a:rPr lang="en-US" dirty="0" err="1"/>
              <a:t>arcpy.Buffer_analysis</a:t>
            </a:r>
            <a:r>
              <a:rPr lang="en-US" dirty="0"/>
              <a:t>("C:/Thomas_Calvet_City_Choice/City_Choice_In_Python/data/USA_CPP.shp", </a:t>
            </a:r>
          </a:p>
          <a:p>
            <a:r>
              <a:rPr lang="en-US" dirty="0"/>
              <a:t>                          "</a:t>
            </a:r>
            <a:r>
              <a:rPr lang="en-US" dirty="0" err="1"/>
              <a:t>USA_CPP_Buffer</a:t>
            </a:r>
            <a:r>
              <a:rPr lang="en-US" dirty="0"/>
              <a:t>", CPP_D,"","", "ALL","")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43B52A-19A2-4467-860E-4D0C79393B2B}"/>
              </a:ext>
            </a:extLst>
          </p:cNvPr>
          <p:cNvSpPr/>
          <p:nvPr/>
        </p:nvSpPr>
        <p:spPr>
          <a:xfrm>
            <a:off x="6314302" y="4151321"/>
            <a:ext cx="5285690" cy="175432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 # Buffers around Gas Power Plants</a:t>
            </a:r>
          </a:p>
          <a:p>
            <a:r>
              <a:rPr lang="en-US" dirty="0"/>
              <a:t>    </a:t>
            </a:r>
            <a:r>
              <a:rPr lang="en-US" dirty="0" err="1"/>
              <a:t>arcpy.Buffer_analysis</a:t>
            </a:r>
            <a:r>
              <a:rPr lang="en-US" dirty="0"/>
              <a:t>("C:/Thomas_Calvet_City_Choice/City_Choice_In_Python/data/USA_GPP.shp", </a:t>
            </a:r>
          </a:p>
          <a:p>
            <a:r>
              <a:rPr lang="en-US" dirty="0"/>
              <a:t>                          "</a:t>
            </a:r>
            <a:r>
              <a:rPr lang="en-US" dirty="0" err="1"/>
              <a:t>USA_GPP_Buffer</a:t>
            </a:r>
            <a:r>
              <a:rPr lang="en-US" dirty="0"/>
              <a:t>", GPP_D,"","", "ALL","")</a:t>
            </a:r>
          </a:p>
        </p:txBody>
      </p:sp>
    </p:spTree>
    <p:extLst>
      <p:ext uri="{BB962C8B-B14F-4D97-AF65-F5344CB8AC3E}">
        <p14:creationId xmlns:p14="http://schemas.microsoft.com/office/powerpoint/2010/main" val="733082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099438-22D8-490D-9B04-2AFD449B9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134" y="1195349"/>
            <a:ext cx="5901190" cy="2734274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63E3BD-34A2-4B55-AB48-80F73AB97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196" y="2803101"/>
            <a:ext cx="2542582" cy="1243753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DB1B5F-F15A-4C96-BAD9-D57426DC1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196" y="1037206"/>
            <a:ext cx="2542582" cy="1243753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CC459-4C3E-469D-86A6-DD343DC04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6CBB4-C6CA-4EF0-993C-BB2645DC13C6}" type="datetime1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84A95-DA58-4712-AA5D-1D25A6EB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Thomas Calvet - ArcGIS - City Choice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A99D0-068C-4C1D-8DC0-68373225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C5085-B2B2-44D4-8B40-11F02060E3A7}"/>
              </a:ext>
            </a:extLst>
          </p:cNvPr>
          <p:cNvSpPr txBox="1"/>
          <p:nvPr/>
        </p:nvSpPr>
        <p:spPr>
          <a:xfrm>
            <a:off x="2150389" y="66780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94B570-9631-4860-82ED-D77CC3B2652F}"/>
              </a:ext>
            </a:extLst>
          </p:cNvPr>
          <p:cNvSpPr txBox="1"/>
          <p:nvPr/>
        </p:nvSpPr>
        <p:spPr>
          <a:xfrm>
            <a:off x="2142374" y="243363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2D8D3-19D5-46B8-8055-0F4784476BD7}"/>
              </a:ext>
            </a:extLst>
          </p:cNvPr>
          <p:cNvSpPr/>
          <p:nvPr/>
        </p:nvSpPr>
        <p:spPr>
          <a:xfrm>
            <a:off x="1166195" y="4946020"/>
            <a:ext cx="9009697" cy="92333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 # Union of buffers around Gas &amp; Coal Power Plants (Human Risks)</a:t>
            </a:r>
          </a:p>
          <a:p>
            <a:r>
              <a:rPr lang="en-US" dirty="0"/>
              <a:t>    </a:t>
            </a:r>
            <a:r>
              <a:rPr lang="en-US" dirty="0" err="1"/>
              <a:t>inFeatures</a:t>
            </a:r>
            <a:r>
              <a:rPr lang="en-US" dirty="0"/>
              <a:t> = [["</a:t>
            </a:r>
            <a:r>
              <a:rPr lang="en-US" dirty="0" err="1"/>
              <a:t>USA_CPP_Buffer</a:t>
            </a:r>
            <a:r>
              <a:rPr lang="en-US" dirty="0"/>
              <a:t>"], ["</a:t>
            </a:r>
            <a:r>
              <a:rPr lang="en-US" dirty="0" err="1"/>
              <a:t>USA_GPP_Buffer</a:t>
            </a:r>
            <a:r>
              <a:rPr lang="en-US" dirty="0"/>
              <a:t>"]]</a:t>
            </a:r>
          </a:p>
          <a:p>
            <a:r>
              <a:rPr lang="en-US" dirty="0"/>
              <a:t>    </a:t>
            </a:r>
            <a:r>
              <a:rPr lang="en-US" dirty="0" err="1"/>
              <a:t>arcpy.Union_analysis</a:t>
            </a:r>
            <a:r>
              <a:rPr lang="en-US" dirty="0"/>
              <a:t>(</a:t>
            </a:r>
            <a:r>
              <a:rPr lang="en-US" dirty="0" err="1"/>
              <a:t>inFeatures</a:t>
            </a:r>
            <a:r>
              <a:rPr lang="en-US" dirty="0"/>
              <a:t>, "</a:t>
            </a:r>
            <a:r>
              <a:rPr lang="en-US" dirty="0" err="1"/>
              <a:t>USA_Human_Activities_Air_Pollution</a:t>
            </a:r>
            <a:r>
              <a:rPr lang="en-US" dirty="0"/>
              <a:t>")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70EC52-8B50-4A39-BDF4-515E6F15CF8C}"/>
              </a:ext>
            </a:extLst>
          </p:cNvPr>
          <p:cNvSpPr txBox="1"/>
          <p:nvPr/>
        </p:nvSpPr>
        <p:spPr>
          <a:xfrm>
            <a:off x="7217833" y="3954287"/>
            <a:ext cx="32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Union of multiple layers (Buffers)</a:t>
            </a:r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9DCAC82E-CCB6-46BC-B68C-5A4F99571D11}"/>
              </a:ext>
            </a:extLst>
          </p:cNvPr>
          <p:cNvSpPr/>
          <p:nvPr/>
        </p:nvSpPr>
        <p:spPr>
          <a:xfrm rot="5400000" flipV="1">
            <a:off x="9982224" y="4701987"/>
            <a:ext cx="1256427" cy="450630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90F7B88-1688-4D51-B7F9-C79D0E210515}"/>
              </a:ext>
            </a:extLst>
          </p:cNvPr>
          <p:cNvSpPr/>
          <p:nvPr/>
        </p:nvSpPr>
        <p:spPr>
          <a:xfrm>
            <a:off x="4350271" y="2379050"/>
            <a:ext cx="834184" cy="2005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E081A88-AEFD-4C9A-940B-60E49DE9228C}"/>
              </a:ext>
            </a:extLst>
          </p:cNvPr>
          <p:cNvSpPr txBox="1">
            <a:spLocks/>
          </p:cNvSpPr>
          <p:nvPr/>
        </p:nvSpPr>
        <p:spPr bwMode="black">
          <a:xfrm>
            <a:off x="94426" y="106276"/>
            <a:ext cx="3707553" cy="369585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AIR QUALITY - data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2110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E357A8C-B68B-4819-A401-6C04CB56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658" y="2806469"/>
            <a:ext cx="4134211" cy="1805350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AFD96F-A810-48A5-9143-4B0F854C8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658" y="854150"/>
            <a:ext cx="4121023" cy="1812043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58583D-6A91-416E-BF20-1FFF9E4CA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18" y="2863386"/>
            <a:ext cx="4121024" cy="1812043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76B37A-213D-4C1D-AF0E-43DC58301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318" y="854150"/>
            <a:ext cx="4121024" cy="1826627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8404D-71C3-48B5-9AC2-FAB6A7E0C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6CBB4-C6CA-4EF0-993C-BB2645DC13C6}" type="datetime1">
              <a:rPr lang="en-US" smtClean="0"/>
              <a:t>4/25/2020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72F90-0155-4A5F-BE15-A1791DC4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Thomas </a:t>
            </a:r>
            <a:r>
              <a:rPr lang="en-US" dirty="0" err="1"/>
              <a:t>Calvet</a:t>
            </a:r>
            <a:r>
              <a:rPr lang="en-US" dirty="0"/>
              <a:t> - ArcGIS - City Choice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B3BF0-5205-47BA-8B31-4D5BEB501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61383B-C92F-4F16-AA19-94231EA9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7" y="106276"/>
            <a:ext cx="4204858" cy="369585"/>
          </a:xfrm>
        </p:spPr>
        <p:txBody>
          <a:bodyPr>
            <a:noAutofit/>
          </a:bodyPr>
          <a:lstStyle/>
          <a:p>
            <a:r>
              <a:rPr lang="en-US" sz="1800" dirty="0"/>
              <a:t>GENERAL risks - MAP</a:t>
            </a:r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A02B46A9-F9E7-479A-9355-A281650AEB96}"/>
              </a:ext>
            </a:extLst>
          </p:cNvPr>
          <p:cNvSpPr/>
          <p:nvPr/>
        </p:nvSpPr>
        <p:spPr>
          <a:xfrm>
            <a:off x="5796976" y="2381753"/>
            <a:ext cx="598047" cy="598047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98DD9B-6308-4ECB-8158-0A275B437B04}"/>
              </a:ext>
            </a:extLst>
          </p:cNvPr>
          <p:cNvSpPr/>
          <p:nvPr/>
        </p:nvSpPr>
        <p:spPr>
          <a:xfrm>
            <a:off x="2078051" y="5265020"/>
            <a:ext cx="8035897" cy="92333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 # Union of all buffers (Total Risk USA)</a:t>
            </a:r>
          </a:p>
          <a:p>
            <a:r>
              <a:rPr lang="en-US" dirty="0"/>
              <a:t>    </a:t>
            </a:r>
            <a:r>
              <a:rPr lang="en-US" dirty="0" err="1"/>
              <a:t>inFeatures</a:t>
            </a:r>
            <a:r>
              <a:rPr lang="en-US" dirty="0"/>
              <a:t> = [["</a:t>
            </a:r>
            <a:r>
              <a:rPr lang="en-US" dirty="0" err="1"/>
              <a:t>USA_Nuclear_Risk</a:t>
            </a:r>
            <a:r>
              <a:rPr lang="en-US" dirty="0"/>
              <a:t>"], ["</a:t>
            </a:r>
            <a:r>
              <a:rPr lang="en-US" dirty="0" err="1"/>
              <a:t>USA_Human_Activities_Air_Pollution</a:t>
            </a:r>
            <a:r>
              <a:rPr lang="en-US" dirty="0"/>
              <a:t>"]]</a:t>
            </a:r>
          </a:p>
          <a:p>
            <a:r>
              <a:rPr lang="en-US" dirty="0"/>
              <a:t>    </a:t>
            </a:r>
            <a:r>
              <a:rPr lang="en-US" dirty="0" err="1"/>
              <a:t>arcpy.Union_analysis</a:t>
            </a:r>
            <a:r>
              <a:rPr lang="en-US" dirty="0"/>
              <a:t>(</a:t>
            </a:r>
            <a:r>
              <a:rPr lang="en-US" dirty="0" err="1"/>
              <a:t>inFeatures</a:t>
            </a:r>
            <a:r>
              <a:rPr lang="en-US" dirty="0"/>
              <a:t>, "</a:t>
            </a:r>
            <a:r>
              <a:rPr lang="en-US" dirty="0" err="1"/>
              <a:t>USA_Total_Risks_Areas</a:t>
            </a:r>
            <a:r>
              <a:rPr lang="en-US" dirty="0"/>
              <a:t>")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ADDEAE-BA69-4EAE-9DF8-5A3D2597BC08}"/>
              </a:ext>
            </a:extLst>
          </p:cNvPr>
          <p:cNvSpPr/>
          <p:nvPr/>
        </p:nvSpPr>
        <p:spPr>
          <a:xfrm>
            <a:off x="906379" y="713874"/>
            <a:ext cx="4427621" cy="428324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69184F-307D-45D5-AAA6-213D2F5B48FD}"/>
              </a:ext>
            </a:extLst>
          </p:cNvPr>
          <p:cNvSpPr/>
          <p:nvPr/>
        </p:nvSpPr>
        <p:spPr>
          <a:xfrm>
            <a:off x="6858000" y="713874"/>
            <a:ext cx="4427621" cy="428324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A4E889-0E70-4D94-8D71-8CE948EE83CE}"/>
              </a:ext>
            </a:extLst>
          </p:cNvPr>
          <p:cNvSpPr txBox="1"/>
          <p:nvPr/>
        </p:nvSpPr>
        <p:spPr>
          <a:xfrm>
            <a:off x="2121357" y="4662285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USA_Nuclear_Risk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7ADB27-8E23-4AD1-A2D7-7B1B5FA8F817}"/>
              </a:ext>
            </a:extLst>
          </p:cNvPr>
          <p:cNvSpPr txBox="1"/>
          <p:nvPr/>
        </p:nvSpPr>
        <p:spPr>
          <a:xfrm>
            <a:off x="7184594" y="4662285"/>
            <a:ext cx="377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USA_Human_Activities_Air_Pollution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419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D0A8F055-9EE7-4CAD-AFEE-1069EFD11150}"/>
              </a:ext>
            </a:extLst>
          </p:cNvPr>
          <p:cNvSpPr txBox="1"/>
          <p:nvPr/>
        </p:nvSpPr>
        <p:spPr>
          <a:xfrm>
            <a:off x="3049397" y="5727340"/>
            <a:ext cx="609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“Worst” areas to live due to bad air quality or high nuclear risk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EB748A-9657-464E-B396-C728A6B4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7" y="106276"/>
            <a:ext cx="4204858" cy="369585"/>
          </a:xfrm>
        </p:spPr>
        <p:txBody>
          <a:bodyPr>
            <a:noAutofit/>
          </a:bodyPr>
          <a:lstStyle/>
          <a:p>
            <a:r>
              <a:rPr lang="en-US" sz="1800" dirty="0"/>
              <a:t>GENERAL risks -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7CB16-C272-4050-8C14-E331B39B2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53" y="1218891"/>
            <a:ext cx="10488489" cy="4420216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86785C1-99A6-4D26-851C-A14F8345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B24F-25BE-4673-8E24-AFC16B6B52CC}" type="datetime1">
              <a:rPr lang="en-US" smtClean="0"/>
              <a:t>4/25/2020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61B8D8F-D4EE-4B5A-B8CF-E671A353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Thomas Calvet - ArcGIS - City Choice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10445E-38E1-4844-A976-3CE7BD74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8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212230C-22E9-420E-B525-3E8762C72D0A}"/>
              </a:ext>
            </a:extLst>
          </p:cNvPr>
          <p:cNvGrpSpPr/>
          <p:nvPr/>
        </p:nvGrpSpPr>
        <p:grpSpPr>
          <a:xfrm>
            <a:off x="818332" y="845193"/>
            <a:ext cx="5285689" cy="1352892"/>
            <a:chOff x="810311" y="1000816"/>
            <a:chExt cx="5285689" cy="13528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95861D-6BC8-4764-885D-5F8BDA62F834}"/>
                </a:ext>
              </a:extLst>
            </p:cNvPr>
            <p:cNvSpPr txBox="1"/>
            <p:nvPr/>
          </p:nvSpPr>
          <p:spPr>
            <a:xfrm>
              <a:off x="2790153" y="1084630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Major cities: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004B6F-9DB9-450A-BC06-94165B486E0B}"/>
                </a:ext>
              </a:extLst>
            </p:cNvPr>
            <p:cNvSpPr txBox="1"/>
            <p:nvPr/>
          </p:nvSpPr>
          <p:spPr>
            <a:xfrm>
              <a:off x="1683777" y="1453962"/>
              <a:ext cx="1172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Population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1DFFCB-C33A-459E-B576-0442CA81B38A}"/>
                </a:ext>
              </a:extLst>
            </p:cNvPr>
            <p:cNvSpPr txBox="1"/>
            <p:nvPr/>
          </p:nvSpPr>
          <p:spPr>
            <a:xfrm>
              <a:off x="1683777" y="1874725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Home vacancy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C9931D-3C18-41C8-BBB5-8F658D143A75}"/>
                </a:ext>
              </a:extLst>
            </p:cNvPr>
            <p:cNvSpPr/>
            <p:nvPr/>
          </p:nvSpPr>
          <p:spPr>
            <a:xfrm>
              <a:off x="810311" y="1000816"/>
              <a:ext cx="5285689" cy="13528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0134D2-66B2-4BB9-8289-9635CA4CDEEC}"/>
                </a:ext>
              </a:extLst>
            </p:cNvPr>
            <p:cNvSpPr txBox="1"/>
            <p:nvPr/>
          </p:nvSpPr>
          <p:spPr>
            <a:xfrm>
              <a:off x="1347445" y="1453962"/>
              <a:ext cx="312906" cy="3693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4A4785-45FE-4B73-9A24-465B6BEEC166}"/>
                </a:ext>
              </a:extLst>
            </p:cNvPr>
            <p:cNvSpPr/>
            <p:nvPr/>
          </p:nvSpPr>
          <p:spPr>
            <a:xfrm>
              <a:off x="1347445" y="1482175"/>
              <a:ext cx="312906" cy="3129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B07102-D270-4244-924B-B96462E44D00}"/>
                </a:ext>
              </a:extLst>
            </p:cNvPr>
            <p:cNvSpPr txBox="1"/>
            <p:nvPr/>
          </p:nvSpPr>
          <p:spPr>
            <a:xfrm>
              <a:off x="1347445" y="1874725"/>
              <a:ext cx="312906" cy="3693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D5029F-D61A-4E93-979A-D52955DFDA86}"/>
                </a:ext>
              </a:extLst>
            </p:cNvPr>
            <p:cNvSpPr/>
            <p:nvPr/>
          </p:nvSpPr>
          <p:spPr>
            <a:xfrm>
              <a:off x="1347445" y="1902938"/>
              <a:ext cx="312906" cy="3129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FB53CBA-2BB2-4357-B544-82D1CEEFE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6" y="106276"/>
            <a:ext cx="3707553" cy="369585"/>
          </a:xfrm>
        </p:spPr>
        <p:txBody>
          <a:bodyPr>
            <a:noAutofit/>
          </a:bodyPr>
          <a:lstStyle/>
          <a:p>
            <a:r>
              <a:rPr lang="en-US" sz="1800" dirty="0"/>
              <a:t>CITIES -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422D1D-42E6-4049-A7C2-BB03C10F0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05"/>
          <a:stretch/>
        </p:blipFill>
        <p:spPr>
          <a:xfrm>
            <a:off x="818332" y="2916440"/>
            <a:ext cx="5285689" cy="3144253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FBBF51-C567-41B8-8B60-AB65A5A79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652" y="845193"/>
            <a:ext cx="5045057" cy="5215500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EC9AE0-0D4A-49EB-9D05-60B6269744EA}"/>
              </a:ext>
            </a:extLst>
          </p:cNvPr>
          <p:cNvSpPr txBox="1"/>
          <p:nvPr/>
        </p:nvSpPr>
        <p:spPr>
          <a:xfrm>
            <a:off x="2806654" y="2538374"/>
            <a:ext cx="117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46955D-4C2E-4CD7-BC6D-E3FBC9519BAC}"/>
              </a:ext>
            </a:extLst>
          </p:cNvPr>
          <p:cNvSpPr txBox="1"/>
          <p:nvPr/>
        </p:nvSpPr>
        <p:spPr>
          <a:xfrm>
            <a:off x="8093571" y="47586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 vacancy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96F895D-68D6-47FB-960D-ABD1F5F1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50DE9-F740-42E7-95C4-19D47E34A671}" type="datetime1">
              <a:rPr lang="en-US" smtClean="0"/>
              <a:t>4/25/2020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AEB780F-463B-41A0-BCF8-08136EA47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Thomas Calvet - ArcGIS - City Choice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1965EB8-3EB3-45BB-A9C6-49FEFE82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42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schemas.microsoft.com/office/2006/documentManagement/types"/>
    <ds:schemaRef ds:uri="71af3243-3dd4-4a8d-8c0d-dd76da1f02a5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16c05727-aa75-4e4a-9b5f-8a80a1165891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0</TotalTime>
  <Words>1889</Words>
  <Application>Microsoft Office PowerPoint</Application>
  <PresentationFormat>Widescreen</PresentationFormat>
  <Paragraphs>255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Gill Sans MT</vt:lpstr>
      <vt:lpstr>Parcel</vt:lpstr>
      <vt:lpstr>US City choice according to LOW nuclear impact and minimized air pollution with parameterized geospatial functions based on user input</vt:lpstr>
      <vt:lpstr>General project goal</vt:lpstr>
      <vt:lpstr>NUCLEAR HAZARD - data</vt:lpstr>
      <vt:lpstr>NUCLEAR HAZARD - data</vt:lpstr>
      <vt:lpstr>AIR QUALITY - data</vt:lpstr>
      <vt:lpstr>PowerPoint Presentation</vt:lpstr>
      <vt:lpstr>GENERAL risks - MAP</vt:lpstr>
      <vt:lpstr>GENERAL risks - MAP</vt:lpstr>
      <vt:lpstr>CITIES - data</vt:lpstr>
      <vt:lpstr>CITIES situation</vt:lpstr>
      <vt:lpstr>Cities to live in –1st PART</vt:lpstr>
      <vt:lpstr>Cities to live in –2nd PART</vt:lpstr>
      <vt:lpstr>Cities to live in –2nd PART</vt:lpstr>
      <vt:lpstr>Cities to live in –2nd PART</vt:lpstr>
      <vt:lpstr>Final results - Unsorted</vt:lpstr>
      <vt:lpstr>Final results - sorted</vt:lpstr>
      <vt:lpstr>HOW TO USE – CITY CHOICE</vt:lpstr>
      <vt:lpstr>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2020-04-18T13:48:22Z</dcterms:created>
  <dcterms:modified xsi:type="dcterms:W3CDTF">2020-04-25T14:45:14Z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